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1" r:id="rId4"/>
    <p:sldId id="263" r:id="rId5"/>
    <p:sldId id="265" r:id="rId6"/>
    <p:sldId id="267" r:id="rId7"/>
    <p:sldId id="268" r:id="rId8"/>
    <p:sldId id="270" r:id="rId9"/>
    <p:sldId id="271" r:id="rId10"/>
    <p:sldId id="273" r:id="rId11"/>
    <p:sldId id="274" r:id="rId12"/>
    <p:sldId id="272" r:id="rId13"/>
    <p:sldId id="275" r:id="rId14"/>
    <p:sldId id="276" r:id="rId15"/>
    <p:sldId id="277" r:id="rId16"/>
    <p:sldId id="278" r:id="rId17"/>
    <p:sldId id="279" r:id="rId18"/>
    <p:sldId id="269" r:id="rId1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1484"/>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56" autoAdjust="0"/>
    <p:restoredTop sz="94660"/>
  </p:normalViewPr>
  <p:slideViewPr>
    <p:cSldViewPr snapToGrid="0">
      <p:cViewPr varScale="1">
        <p:scale>
          <a:sx n="85" d="100"/>
          <a:sy n="85" d="100"/>
        </p:scale>
        <p:origin x="24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a:p>
        </p:txBody>
      </p:sp>
      <p:sp>
        <p:nvSpPr>
          <p:cNvPr id="4" name="Platshållare för datum 3"/>
          <p:cNvSpPr>
            <a:spLocks noGrp="1"/>
          </p:cNvSpPr>
          <p:nvPr>
            <p:ph type="dt" sz="half" idx="10"/>
          </p:nvPr>
        </p:nvSpPr>
        <p:spPr/>
        <p:txBody>
          <a:bodyPr/>
          <a:lstStyle/>
          <a:p>
            <a:fld id="{42787F91-B768-4DCC-A0BA-66D17F6EF0B1}" type="datetimeFigureOut">
              <a:rPr lang="sv-SE" smtClean="0"/>
              <a:t>2025-10-29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454E953-1B7E-4245-9E15-E3472604D39A}" type="slidenum">
              <a:rPr lang="sv-SE" smtClean="0"/>
              <a:t>‹#›</a:t>
            </a:fld>
            <a:endParaRPr lang="sv-SE"/>
          </a:p>
        </p:txBody>
      </p:sp>
    </p:spTree>
    <p:extLst>
      <p:ext uri="{BB962C8B-B14F-4D97-AF65-F5344CB8AC3E}">
        <p14:creationId xmlns:p14="http://schemas.microsoft.com/office/powerpoint/2010/main" val="3425654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2787F91-B768-4DCC-A0BA-66D17F6EF0B1}" type="datetimeFigureOut">
              <a:rPr lang="sv-SE" smtClean="0"/>
              <a:t>2025-10-29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454E953-1B7E-4245-9E15-E3472604D39A}" type="slidenum">
              <a:rPr lang="sv-SE" smtClean="0"/>
              <a:t>‹#›</a:t>
            </a:fld>
            <a:endParaRPr lang="sv-SE"/>
          </a:p>
        </p:txBody>
      </p:sp>
    </p:spTree>
    <p:extLst>
      <p:ext uri="{BB962C8B-B14F-4D97-AF65-F5344CB8AC3E}">
        <p14:creationId xmlns:p14="http://schemas.microsoft.com/office/powerpoint/2010/main" val="103198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2787F91-B768-4DCC-A0BA-66D17F6EF0B1}" type="datetimeFigureOut">
              <a:rPr lang="sv-SE" smtClean="0"/>
              <a:t>2025-10-29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454E953-1B7E-4245-9E15-E3472604D39A}" type="slidenum">
              <a:rPr lang="sv-SE" smtClean="0"/>
              <a:t>‹#›</a:t>
            </a:fld>
            <a:endParaRPr lang="sv-SE"/>
          </a:p>
        </p:txBody>
      </p:sp>
    </p:spTree>
    <p:extLst>
      <p:ext uri="{BB962C8B-B14F-4D97-AF65-F5344CB8AC3E}">
        <p14:creationId xmlns:p14="http://schemas.microsoft.com/office/powerpoint/2010/main" val="265654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2787F91-B768-4DCC-A0BA-66D17F6EF0B1}" type="datetimeFigureOut">
              <a:rPr lang="sv-SE" smtClean="0"/>
              <a:t>2025-10-29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454E953-1B7E-4245-9E15-E3472604D39A}" type="slidenum">
              <a:rPr lang="sv-SE" smtClean="0"/>
              <a:t>‹#›</a:t>
            </a:fld>
            <a:endParaRPr lang="sv-SE"/>
          </a:p>
        </p:txBody>
      </p:sp>
    </p:spTree>
    <p:extLst>
      <p:ext uri="{BB962C8B-B14F-4D97-AF65-F5344CB8AC3E}">
        <p14:creationId xmlns:p14="http://schemas.microsoft.com/office/powerpoint/2010/main" val="2276533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Redigera format för bakgrundstext</a:t>
            </a:r>
          </a:p>
        </p:txBody>
      </p:sp>
      <p:sp>
        <p:nvSpPr>
          <p:cNvPr id="4" name="Platshållare för datum 3"/>
          <p:cNvSpPr>
            <a:spLocks noGrp="1"/>
          </p:cNvSpPr>
          <p:nvPr>
            <p:ph type="dt" sz="half" idx="10"/>
          </p:nvPr>
        </p:nvSpPr>
        <p:spPr/>
        <p:txBody>
          <a:bodyPr/>
          <a:lstStyle/>
          <a:p>
            <a:fld id="{42787F91-B768-4DCC-A0BA-66D17F6EF0B1}" type="datetimeFigureOut">
              <a:rPr lang="sv-SE" smtClean="0"/>
              <a:t>2025-10-29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454E953-1B7E-4245-9E15-E3472604D39A}" type="slidenum">
              <a:rPr lang="sv-SE" smtClean="0"/>
              <a:t>‹#›</a:t>
            </a:fld>
            <a:endParaRPr lang="sv-SE"/>
          </a:p>
        </p:txBody>
      </p:sp>
    </p:spTree>
    <p:extLst>
      <p:ext uri="{BB962C8B-B14F-4D97-AF65-F5344CB8AC3E}">
        <p14:creationId xmlns:p14="http://schemas.microsoft.com/office/powerpoint/2010/main" val="3307297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42787F91-B768-4DCC-A0BA-66D17F6EF0B1}" type="datetimeFigureOut">
              <a:rPr lang="sv-SE" smtClean="0"/>
              <a:t>2025-10-29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A454E953-1B7E-4245-9E15-E3472604D39A}" type="slidenum">
              <a:rPr lang="sv-SE" smtClean="0"/>
              <a:t>‹#›</a:t>
            </a:fld>
            <a:endParaRPr lang="sv-SE"/>
          </a:p>
        </p:txBody>
      </p:sp>
    </p:spTree>
    <p:extLst>
      <p:ext uri="{BB962C8B-B14F-4D97-AF65-F5344CB8AC3E}">
        <p14:creationId xmlns:p14="http://schemas.microsoft.com/office/powerpoint/2010/main" val="3437604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42787F91-B768-4DCC-A0BA-66D17F6EF0B1}" type="datetimeFigureOut">
              <a:rPr lang="sv-SE" smtClean="0"/>
              <a:t>2025-10-29</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A454E953-1B7E-4245-9E15-E3472604D39A}" type="slidenum">
              <a:rPr lang="sv-SE" smtClean="0"/>
              <a:t>‹#›</a:t>
            </a:fld>
            <a:endParaRPr lang="sv-SE"/>
          </a:p>
        </p:txBody>
      </p:sp>
    </p:spTree>
    <p:extLst>
      <p:ext uri="{BB962C8B-B14F-4D97-AF65-F5344CB8AC3E}">
        <p14:creationId xmlns:p14="http://schemas.microsoft.com/office/powerpoint/2010/main" val="3920477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42787F91-B768-4DCC-A0BA-66D17F6EF0B1}" type="datetimeFigureOut">
              <a:rPr lang="sv-SE" smtClean="0"/>
              <a:t>2025-10-29</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A454E953-1B7E-4245-9E15-E3472604D39A}" type="slidenum">
              <a:rPr lang="sv-SE" smtClean="0"/>
              <a:t>‹#›</a:t>
            </a:fld>
            <a:endParaRPr lang="sv-SE"/>
          </a:p>
        </p:txBody>
      </p:sp>
    </p:spTree>
    <p:extLst>
      <p:ext uri="{BB962C8B-B14F-4D97-AF65-F5344CB8AC3E}">
        <p14:creationId xmlns:p14="http://schemas.microsoft.com/office/powerpoint/2010/main" val="14096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2787F91-B768-4DCC-A0BA-66D17F6EF0B1}" type="datetimeFigureOut">
              <a:rPr lang="sv-SE" smtClean="0"/>
              <a:t>2025-10-29</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A454E953-1B7E-4245-9E15-E3472604D39A}" type="slidenum">
              <a:rPr lang="sv-SE" smtClean="0"/>
              <a:t>‹#›</a:t>
            </a:fld>
            <a:endParaRPr lang="sv-SE"/>
          </a:p>
        </p:txBody>
      </p:sp>
    </p:spTree>
    <p:extLst>
      <p:ext uri="{BB962C8B-B14F-4D97-AF65-F5344CB8AC3E}">
        <p14:creationId xmlns:p14="http://schemas.microsoft.com/office/powerpoint/2010/main" val="3750718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42787F91-B768-4DCC-A0BA-66D17F6EF0B1}" type="datetimeFigureOut">
              <a:rPr lang="sv-SE" smtClean="0"/>
              <a:t>2025-10-29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A454E953-1B7E-4245-9E15-E3472604D39A}" type="slidenum">
              <a:rPr lang="sv-SE" smtClean="0"/>
              <a:t>‹#›</a:t>
            </a:fld>
            <a:endParaRPr lang="sv-SE"/>
          </a:p>
        </p:txBody>
      </p:sp>
    </p:spTree>
    <p:extLst>
      <p:ext uri="{BB962C8B-B14F-4D97-AF65-F5344CB8AC3E}">
        <p14:creationId xmlns:p14="http://schemas.microsoft.com/office/powerpoint/2010/main" val="31911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42787F91-B768-4DCC-A0BA-66D17F6EF0B1}" type="datetimeFigureOut">
              <a:rPr lang="sv-SE" smtClean="0"/>
              <a:t>2025-10-29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A454E953-1B7E-4245-9E15-E3472604D39A}" type="slidenum">
              <a:rPr lang="sv-SE" smtClean="0"/>
              <a:t>‹#›</a:t>
            </a:fld>
            <a:endParaRPr lang="sv-SE"/>
          </a:p>
        </p:txBody>
      </p:sp>
    </p:spTree>
    <p:extLst>
      <p:ext uri="{BB962C8B-B14F-4D97-AF65-F5344CB8AC3E}">
        <p14:creationId xmlns:p14="http://schemas.microsoft.com/office/powerpoint/2010/main" val="697512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787F91-B768-4DCC-A0BA-66D17F6EF0B1}" type="datetimeFigureOut">
              <a:rPr lang="sv-SE" smtClean="0"/>
              <a:t>2025-10-29</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54E953-1B7E-4245-9E15-E3472604D39A}" type="slidenum">
              <a:rPr lang="sv-SE" smtClean="0"/>
              <a:t>‹#›</a:t>
            </a:fld>
            <a:endParaRPr lang="sv-SE"/>
          </a:p>
        </p:txBody>
      </p:sp>
    </p:spTree>
    <p:extLst>
      <p:ext uri="{BB962C8B-B14F-4D97-AF65-F5344CB8AC3E}">
        <p14:creationId xmlns:p14="http://schemas.microsoft.com/office/powerpoint/2010/main" val="633060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3296356" y="890280"/>
            <a:ext cx="4357511" cy="598311"/>
          </a:xfrm>
        </p:spPr>
        <p:txBody>
          <a:bodyPr>
            <a:normAutofit/>
          </a:bodyPr>
          <a:lstStyle/>
          <a:p>
            <a:r>
              <a:rPr lang="sv-SE" sz="2800" b="1" dirty="0" smtClean="0">
                <a:solidFill>
                  <a:schemeClr val="accent1">
                    <a:lumMod val="50000"/>
                  </a:schemeClr>
                </a:solidFill>
                <a:latin typeface="Arial" panose="020B0604020202020204" pitchFamily="34" charset="0"/>
                <a:cs typeface="Arial" panose="020B0604020202020204" pitchFamily="34" charset="0"/>
              </a:rPr>
              <a:t>Fader okänd, eller ??</a:t>
            </a:r>
            <a:endParaRPr lang="sv-SE" sz="2800" dirty="0">
              <a:latin typeface="Arial" panose="020B0604020202020204" pitchFamily="34" charset="0"/>
              <a:cs typeface="Arial" panose="020B0604020202020204" pitchFamily="34" charset="0"/>
            </a:endParaRPr>
          </a:p>
        </p:txBody>
      </p:sp>
      <p:sp>
        <p:nvSpPr>
          <p:cNvPr id="3" name="Underrubrik 2"/>
          <p:cNvSpPr>
            <a:spLocks noGrp="1"/>
          </p:cNvSpPr>
          <p:nvPr>
            <p:ph type="subTitle" idx="1"/>
          </p:nvPr>
        </p:nvSpPr>
        <p:spPr>
          <a:xfrm>
            <a:off x="1433689" y="1614311"/>
            <a:ext cx="9572978" cy="4776964"/>
          </a:xfrm>
        </p:spPr>
        <p:txBody>
          <a:bodyPr>
            <a:normAutofit fontScale="92500" lnSpcReduction="10000"/>
          </a:bodyPr>
          <a:lstStyle/>
          <a:p>
            <a:pPr algn="l"/>
            <a:endParaRPr lang="sv-SE" dirty="0" smtClean="0">
              <a:latin typeface="Arial" panose="020B0604020202020204" pitchFamily="34" charset="0"/>
              <a:cs typeface="Arial" panose="020B0604020202020204" pitchFamily="34" charset="0"/>
            </a:endParaRPr>
          </a:p>
          <a:p>
            <a:pPr marL="457200" indent="-457200" algn="l">
              <a:buFont typeface="+mj-lt"/>
              <a:buAutoNum type="arabicPeriod"/>
            </a:pPr>
            <a:r>
              <a:rPr lang="sv-SE" sz="1900" dirty="0" smtClean="0">
                <a:latin typeface="Arial" panose="020B0604020202020204" pitchFamily="34" charset="0"/>
                <a:cs typeface="Arial" panose="020B0604020202020204" pitchFamily="34" charset="0"/>
              </a:rPr>
              <a:t>Inledning</a:t>
            </a:r>
          </a:p>
          <a:p>
            <a:pPr marL="457200" indent="-457200" algn="l">
              <a:buFont typeface="+mj-lt"/>
              <a:buAutoNum type="arabicPeriod"/>
            </a:pPr>
            <a:r>
              <a:rPr lang="sv-SE" sz="1900" dirty="0" smtClean="0">
                <a:latin typeface="Arial" panose="020B0604020202020204" pitchFamily="34" charset="0"/>
                <a:cs typeface="Arial" panose="020B0604020202020204" pitchFamily="34" charset="0"/>
              </a:rPr>
              <a:t>Okänd - men inte spårlöst försvunnen</a:t>
            </a:r>
          </a:p>
          <a:p>
            <a:pPr marL="457200" indent="-457200" algn="l">
              <a:buFont typeface="+mj-lt"/>
              <a:buAutoNum type="arabicPeriod"/>
            </a:pPr>
            <a:r>
              <a:rPr lang="sv-SE" sz="1900" dirty="0" smtClean="0">
                <a:latin typeface="Arial" panose="020B0604020202020204" pitchFamily="34" charset="0"/>
                <a:cs typeface="Arial" panose="020B0604020202020204" pitchFamily="34" charset="0"/>
              </a:rPr>
              <a:t>Kyrkan sökte syndaren</a:t>
            </a:r>
          </a:p>
          <a:p>
            <a:pPr marL="457200" indent="-457200" algn="l">
              <a:buFont typeface="+mj-lt"/>
              <a:buAutoNum type="arabicPeriod"/>
            </a:pPr>
            <a:r>
              <a:rPr lang="sv-SE" sz="1900" dirty="0" smtClean="0">
                <a:latin typeface="Arial" panose="020B0604020202020204" pitchFamily="34" charset="0"/>
                <a:cs typeface="Arial" panose="020B0604020202020204" pitchFamily="34" charset="0"/>
              </a:rPr>
              <a:t>Domstolen sökte brottslingen</a:t>
            </a:r>
          </a:p>
          <a:p>
            <a:pPr marL="457200" indent="-457200" algn="l">
              <a:buFont typeface="+mj-lt"/>
              <a:buAutoNum type="arabicPeriod"/>
            </a:pPr>
            <a:r>
              <a:rPr lang="sv-SE" sz="1900" dirty="0" smtClean="0">
                <a:latin typeface="Arial" panose="020B0604020202020204" pitchFamily="34" charset="0"/>
                <a:cs typeface="Arial" panose="020B0604020202020204" pitchFamily="34" charset="0"/>
              </a:rPr>
              <a:t>Den tigande kvinnan</a:t>
            </a:r>
          </a:p>
          <a:p>
            <a:pPr marL="457200" indent="-457200" algn="l">
              <a:buFont typeface="+mj-lt"/>
              <a:buAutoNum type="arabicPeriod"/>
            </a:pPr>
            <a:r>
              <a:rPr lang="sv-SE" sz="1900" dirty="0" smtClean="0">
                <a:latin typeface="Arial" panose="020B0604020202020204" pitchFamily="34" charset="0"/>
                <a:cs typeface="Arial" panose="020B0604020202020204" pitchFamily="34" charset="0"/>
              </a:rPr>
              <a:t>Barnmorskans roll i faderskapsutredningen</a:t>
            </a:r>
          </a:p>
          <a:p>
            <a:pPr marL="457200" indent="-457200" algn="l">
              <a:buFont typeface="+mj-lt"/>
              <a:buAutoNum type="arabicPeriod"/>
            </a:pPr>
            <a:r>
              <a:rPr lang="sv-SE" sz="1900" dirty="0" smtClean="0">
                <a:latin typeface="Arial" panose="020B0604020202020204" pitchFamily="34" charset="0"/>
                <a:cs typeface="Arial" panose="020B0604020202020204" pitchFamily="34" charset="0"/>
              </a:rPr>
              <a:t>Barnavårdsnämnden och den okände fadern</a:t>
            </a:r>
          </a:p>
          <a:p>
            <a:pPr marL="457200" indent="-457200" algn="l">
              <a:buFont typeface="+mj-lt"/>
              <a:buAutoNum type="arabicPeriod"/>
            </a:pPr>
            <a:r>
              <a:rPr lang="sv-SE" sz="1900" dirty="0" smtClean="0">
                <a:latin typeface="Arial" panose="020B0604020202020204" pitchFamily="34" charset="0"/>
                <a:cs typeface="Arial" panose="020B0604020202020204" pitchFamily="34" charset="0"/>
              </a:rPr>
              <a:t>Moder okänd</a:t>
            </a:r>
          </a:p>
          <a:p>
            <a:pPr marL="457200" indent="-457200" algn="l">
              <a:buFont typeface="+mj-lt"/>
              <a:buAutoNum type="arabicPeriod"/>
            </a:pPr>
            <a:r>
              <a:rPr lang="sv-SE" sz="1900" dirty="0" smtClean="0">
                <a:latin typeface="Arial" panose="020B0604020202020204" pitchFamily="34" charset="0"/>
                <a:cs typeface="Arial" panose="020B0604020202020204" pitchFamily="34" charset="0"/>
              </a:rPr>
              <a:t>Sök fadern i olika arkiv </a:t>
            </a:r>
          </a:p>
          <a:p>
            <a:pPr marL="457200" indent="-457200" algn="l">
              <a:buFont typeface="+mj-lt"/>
              <a:buAutoNum type="arabicPeriod"/>
            </a:pPr>
            <a:r>
              <a:rPr lang="sv-SE" sz="1900" dirty="0" smtClean="0">
                <a:latin typeface="Arial" panose="020B0604020202020204" pitchFamily="34" charset="0"/>
                <a:cs typeface="Arial" panose="020B0604020202020204" pitchFamily="34" charset="0"/>
              </a:rPr>
              <a:t>DNA-test</a:t>
            </a:r>
          </a:p>
          <a:p>
            <a:pPr marL="457200" indent="-457200" algn="l">
              <a:buFont typeface="+mj-lt"/>
              <a:buAutoNum type="arabicPeriod"/>
            </a:pPr>
            <a:r>
              <a:rPr lang="sv-SE" sz="1900" dirty="0" smtClean="0">
                <a:latin typeface="Arial" panose="020B0604020202020204" pitchFamily="34" charset="0"/>
                <a:cs typeface="Arial" panose="020B0604020202020204" pitchFamily="34" charset="0"/>
              </a:rPr>
              <a:t>Möjligheter</a:t>
            </a:r>
          </a:p>
          <a:p>
            <a:pPr marL="457200" indent="-457200" algn="l">
              <a:buFont typeface="+mj-lt"/>
              <a:buAutoNum type="arabicPeriod"/>
            </a:pPr>
            <a:r>
              <a:rPr lang="sv-SE" sz="1900" dirty="0" smtClean="0">
                <a:latin typeface="Arial" panose="020B0604020202020204" pitchFamily="34" charset="0"/>
                <a:cs typeface="Arial" panose="020B0604020202020204" pitchFamily="34" charset="0"/>
              </a:rPr>
              <a:t>Slutord och källor	</a:t>
            </a:r>
            <a:r>
              <a:rPr lang="sv-SE" sz="2200" dirty="0" smtClean="0">
                <a:latin typeface="Arial" panose="020B0604020202020204" pitchFamily="34" charset="0"/>
                <a:cs typeface="Arial" panose="020B0604020202020204" pitchFamily="34" charset="0"/>
              </a:rPr>
              <a:t>				</a:t>
            </a:r>
            <a:r>
              <a:rPr lang="sv-SE" dirty="0" smtClean="0">
                <a:latin typeface="Arial" panose="020B0604020202020204" pitchFamily="34" charset="0"/>
                <a:cs typeface="Arial" panose="020B0604020202020204" pitchFamily="34" charset="0"/>
              </a:rPr>
              <a:t>	 </a:t>
            </a:r>
            <a:r>
              <a:rPr lang="sv-SE" sz="1500" dirty="0">
                <a:latin typeface="Arial" panose="020B0604020202020204" pitchFamily="34" charset="0"/>
                <a:cs typeface="Arial" panose="020B0604020202020204" pitchFamily="34" charset="0"/>
              </a:rPr>
              <a:t>2025-10-25 / Rolf Carlén </a:t>
            </a:r>
            <a:r>
              <a:rPr lang="sv-SE" sz="1500" dirty="0" smtClean="0">
                <a:latin typeface="Arial" panose="020B0604020202020204" pitchFamily="34" charset="0"/>
                <a:cs typeface="Arial" panose="020B0604020202020204" pitchFamily="34" charset="0"/>
              </a:rPr>
              <a:t>										</a:t>
            </a:r>
            <a:endParaRPr lang="sv-SE" sz="1500" dirty="0">
              <a:latin typeface="Arial" panose="020B0604020202020204" pitchFamily="34" charset="0"/>
              <a:cs typeface="Arial" panose="020B0604020202020204" pitchFamily="34" charset="0"/>
            </a:endParaRPr>
          </a:p>
        </p:txBody>
      </p:sp>
      <p:pic>
        <p:nvPicPr>
          <p:cNvPr id="4" name="Bildobjekt 3"/>
          <p:cNvPicPr>
            <a:picLocks noChangeAspect="1"/>
          </p:cNvPicPr>
          <p:nvPr/>
        </p:nvPicPr>
        <p:blipFill>
          <a:blip r:embed="rId2"/>
          <a:stretch>
            <a:fillRect/>
          </a:stretch>
        </p:blipFill>
        <p:spPr>
          <a:xfrm>
            <a:off x="1433689" y="404107"/>
            <a:ext cx="1579796" cy="611893"/>
          </a:xfrm>
          <a:prstGeom prst="rect">
            <a:avLst/>
          </a:prstGeom>
        </p:spPr>
      </p:pic>
      <p:pic>
        <p:nvPicPr>
          <p:cNvPr id="5" name="Bildobjekt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0800" y="864880"/>
            <a:ext cx="1911399" cy="2935595"/>
          </a:xfrm>
          <a:prstGeom prst="rect">
            <a:avLst/>
          </a:prstGeom>
        </p:spPr>
      </p:pic>
    </p:spTree>
    <p:extLst>
      <p:ext uri="{BB962C8B-B14F-4D97-AF65-F5344CB8AC3E}">
        <p14:creationId xmlns:p14="http://schemas.microsoft.com/office/powerpoint/2010/main" val="38716357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2845050" y="716536"/>
            <a:ext cx="7259077" cy="474133"/>
          </a:xfrm>
        </p:spPr>
        <p:txBody>
          <a:bodyPr>
            <a:normAutofit fontScale="90000"/>
          </a:bodyPr>
          <a:lstStyle/>
          <a:p>
            <a:r>
              <a:rPr lang="sv-SE" sz="2800" b="1" dirty="0" smtClean="0">
                <a:solidFill>
                  <a:schemeClr val="accent1">
                    <a:lumMod val="50000"/>
                  </a:schemeClr>
                </a:solidFill>
                <a:latin typeface="Arial" panose="020B0604020202020204" pitchFamily="34" charset="0"/>
                <a:cs typeface="Arial" panose="020B0604020202020204" pitchFamily="34" charset="0"/>
              </a:rPr>
              <a:t>8. Moder okänd </a:t>
            </a:r>
            <a:endParaRPr lang="sv-SE" sz="2800" dirty="0">
              <a:latin typeface="Arial" panose="020B0604020202020204" pitchFamily="34" charset="0"/>
              <a:cs typeface="Arial" panose="020B0604020202020204" pitchFamily="34" charset="0"/>
            </a:endParaRPr>
          </a:p>
        </p:txBody>
      </p:sp>
      <p:sp>
        <p:nvSpPr>
          <p:cNvPr id="3" name="Underrubrik 2"/>
          <p:cNvSpPr>
            <a:spLocks noGrp="1"/>
          </p:cNvSpPr>
          <p:nvPr>
            <p:ph type="subTitle" idx="1"/>
          </p:nvPr>
        </p:nvSpPr>
        <p:spPr>
          <a:xfrm>
            <a:off x="897465" y="1328430"/>
            <a:ext cx="10572046" cy="5252994"/>
          </a:xfrm>
        </p:spPr>
        <p:txBody>
          <a:bodyPr>
            <a:normAutofit/>
          </a:bodyPr>
          <a:lstStyle/>
          <a:p>
            <a:pPr algn="l"/>
            <a:endParaRPr lang="sv-SE" sz="1800" dirty="0" smtClean="0">
              <a:latin typeface="Arial" panose="020B0604020202020204" pitchFamily="34" charset="0"/>
              <a:cs typeface="Arial" panose="020B0604020202020204" pitchFamily="34" charset="0"/>
            </a:endParaRPr>
          </a:p>
          <a:p>
            <a:pPr algn="l"/>
            <a:endParaRPr lang="sv-SE" sz="1800" dirty="0" smtClean="0">
              <a:latin typeface="Arial" panose="020B0604020202020204" pitchFamily="34" charset="0"/>
              <a:cs typeface="Arial" panose="020B0604020202020204" pitchFamily="34" charset="0"/>
            </a:endParaRPr>
          </a:p>
        </p:txBody>
      </p:sp>
      <p:pic>
        <p:nvPicPr>
          <p:cNvPr id="4" name="Bildobjekt 3"/>
          <p:cNvPicPr>
            <a:picLocks noChangeAspect="1"/>
          </p:cNvPicPr>
          <p:nvPr/>
        </p:nvPicPr>
        <p:blipFill>
          <a:blip r:embed="rId2"/>
          <a:stretch>
            <a:fillRect/>
          </a:stretch>
        </p:blipFill>
        <p:spPr>
          <a:xfrm>
            <a:off x="1265254" y="322366"/>
            <a:ext cx="1579796" cy="611893"/>
          </a:xfrm>
          <a:prstGeom prst="rect">
            <a:avLst/>
          </a:prstGeom>
        </p:spPr>
      </p:pic>
      <p:sp>
        <p:nvSpPr>
          <p:cNvPr id="5" name="textruta 4"/>
          <p:cNvSpPr txBox="1"/>
          <p:nvPr/>
        </p:nvSpPr>
        <p:spPr>
          <a:xfrm>
            <a:off x="987451" y="1821331"/>
            <a:ext cx="10583659" cy="369332"/>
          </a:xfrm>
          <a:prstGeom prst="rect">
            <a:avLst/>
          </a:prstGeom>
          <a:noFill/>
        </p:spPr>
        <p:txBody>
          <a:bodyPr wrap="square" rtlCol="0">
            <a:spAutoFit/>
          </a:bodyPr>
          <a:lstStyle/>
          <a:p>
            <a:pPr marL="285750" indent="-285750">
              <a:buFont typeface="Arial" panose="020B0604020202020204" pitchFamily="34" charset="0"/>
              <a:buChar char="•"/>
            </a:pPr>
            <a:endParaRPr lang="sv-SE" u="sng" dirty="0">
              <a:latin typeface="Arial" panose="020B0604020202020204" pitchFamily="34" charset="0"/>
              <a:cs typeface="Arial" panose="020B0604020202020204" pitchFamily="34" charset="0"/>
            </a:endParaRPr>
          </a:p>
        </p:txBody>
      </p:sp>
      <p:pic>
        <p:nvPicPr>
          <p:cNvPr id="6" name="Bildobjekt 5"/>
          <p:cNvPicPr>
            <a:picLocks noChangeAspect="1"/>
          </p:cNvPicPr>
          <p:nvPr/>
        </p:nvPicPr>
        <p:blipFill>
          <a:blip r:embed="rId3"/>
          <a:stretch>
            <a:fillRect/>
          </a:stretch>
        </p:blipFill>
        <p:spPr>
          <a:xfrm>
            <a:off x="10050225" y="442935"/>
            <a:ext cx="782875" cy="937517"/>
          </a:xfrm>
          <a:prstGeom prst="rect">
            <a:avLst/>
          </a:prstGeom>
        </p:spPr>
      </p:pic>
      <p:sp>
        <p:nvSpPr>
          <p:cNvPr id="7" name="textruta 6"/>
          <p:cNvSpPr txBox="1"/>
          <p:nvPr/>
        </p:nvSpPr>
        <p:spPr>
          <a:xfrm>
            <a:off x="987451" y="1464270"/>
            <a:ext cx="10572046" cy="5416868"/>
          </a:xfrm>
          <a:prstGeom prst="rect">
            <a:avLst/>
          </a:prstGeom>
          <a:noFill/>
        </p:spPr>
        <p:txBody>
          <a:bodyPr wrap="square" rtlCol="0">
            <a:spAutoFit/>
          </a:bodyPr>
          <a:lstStyle/>
          <a:p>
            <a:pPr marL="285750" indent="-285750">
              <a:buFont typeface="Arial" panose="020B0604020202020204" pitchFamily="34" charset="0"/>
              <a:buChar char="•"/>
            </a:pPr>
            <a:r>
              <a:rPr lang="sv-SE" dirty="0" smtClean="0">
                <a:latin typeface="Arial" panose="020B0604020202020204" pitchFamily="34" charset="0"/>
                <a:cs typeface="Arial" panose="020B0604020202020204" pitchFamily="34" charset="0"/>
              </a:rPr>
              <a:t>En oönskad graviditet medförde svåra följder för en ensamstående kvinna ända fram till andra hälften av 1900-talet. Den enda möjligheten före 1778 var att dölja havandeskapet och framkalla missfall. Om detta inte lyckades föddes barnet i enslighet och avled direkt. </a:t>
            </a:r>
            <a:r>
              <a:rPr lang="sv-SE" u="sng" dirty="0" smtClean="0">
                <a:latin typeface="Arial" panose="020B0604020202020204" pitchFamily="34" charset="0"/>
                <a:cs typeface="Arial" panose="020B0604020202020204" pitchFamily="34" charset="0"/>
              </a:rPr>
              <a:t>Barnamord=Dödsstraff.</a:t>
            </a:r>
          </a:p>
          <a:p>
            <a:pPr marL="285750" indent="-285750">
              <a:buFont typeface="Arial" panose="020B0604020202020204" pitchFamily="34" charset="0"/>
              <a:buChar char="•"/>
            </a:pPr>
            <a:endParaRPr lang="sv-SE" sz="8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dirty="0" smtClean="0">
                <a:latin typeface="Arial" panose="020B0604020202020204" pitchFamily="34" charset="0"/>
                <a:cs typeface="Arial" panose="020B0604020202020204" pitchFamily="34" charset="0"/>
              </a:rPr>
              <a:t>Barnamordsplakatet år 1778 innebar att man inte längre lagsökte personer som begått lägersmål. Färre män ställdes inför rätta och tvingades betala underhåll. Barnamorden upphörde inte, men de dödsdömda benådades ofta. Många kvinnor dolde havandeskapet, födde som ”okänd mor” och såg till att barnet omedelbart lämnades bort till andra som fosterbarn.</a:t>
            </a:r>
          </a:p>
          <a:p>
            <a:pPr marL="285750" indent="-285750">
              <a:buFont typeface="Arial" panose="020B0604020202020204" pitchFamily="34" charset="0"/>
              <a:buChar char="•"/>
            </a:pPr>
            <a:endParaRPr lang="sv-SE" sz="8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dirty="0" smtClean="0">
                <a:latin typeface="Arial" panose="020B0604020202020204" pitchFamily="34" charset="0"/>
                <a:cs typeface="Arial" panose="020B0604020202020204" pitchFamily="34" charset="0"/>
              </a:rPr>
              <a:t>Det skulle då vara omöjligt att länka barnet till sin biologiska mor. Endast moderns ålder fick noteras i födelseboken, enl. uppgift till barnmorskan.</a:t>
            </a:r>
          </a:p>
          <a:p>
            <a:pPr marL="285750" indent="-285750">
              <a:buFont typeface="Arial" panose="020B0604020202020204" pitchFamily="34" charset="0"/>
              <a:buChar char="•"/>
            </a:pPr>
            <a:endParaRPr lang="sv-SE" sz="8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dirty="0" smtClean="0">
                <a:latin typeface="Arial" panose="020B0604020202020204" pitchFamily="34" charset="0"/>
                <a:cs typeface="Arial" panose="020B0604020202020204" pitchFamily="34" charset="0"/>
              </a:rPr>
              <a:t>Om modern ångrade sig var det fram till 1856 omöjligt att återfå sitt barn. Då infördes systemet med hemliga namnlappar som tidigare nämnts. Många kvinnor ångrade sig och återtog ibland barnet i samband med ett senare äktenskap. Barnet upphör då att vara ”oäkta”.</a:t>
            </a:r>
          </a:p>
          <a:p>
            <a:pPr marL="285750" indent="-285750">
              <a:buFont typeface="Arial" panose="020B0604020202020204" pitchFamily="34" charset="0"/>
              <a:buChar char="•"/>
            </a:pPr>
            <a:endParaRPr lang="sv-SE" sz="8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dirty="0" smtClean="0">
                <a:latin typeface="Arial" panose="020B0604020202020204" pitchFamily="34" charset="0"/>
                <a:cs typeface="Arial" panose="020B0604020202020204" pitchFamily="34" charset="0"/>
              </a:rPr>
              <a:t>Under 1800-talet uppstod en ny rörelse ”Hem för obemärkta” där modern kunde bo och bli förlöst varefter barnet utplacerades till lämpliga fosterföräldrar. Detta kostade pengar.</a:t>
            </a:r>
          </a:p>
          <a:p>
            <a:pPr marL="285750" indent="-285750">
              <a:buFont typeface="Arial" panose="020B0604020202020204" pitchFamily="34" charset="0"/>
              <a:buChar char="•"/>
            </a:pPr>
            <a:endParaRPr lang="sv-SE" sz="8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dirty="0" smtClean="0">
                <a:latin typeface="Arial" panose="020B0604020202020204" pitchFamily="34" charset="0"/>
                <a:cs typeface="Arial" panose="020B0604020202020204" pitchFamily="34" charset="0"/>
              </a:rPr>
              <a:t>Mycket vanligt var att ”oäkta” barn placerades på barnhus och fosterhem. </a:t>
            </a:r>
          </a:p>
          <a:p>
            <a:pPr marL="285750" indent="-285750">
              <a:buFont typeface="Arial" panose="020B0604020202020204" pitchFamily="34" charset="0"/>
              <a:buChar char="•"/>
            </a:pPr>
            <a:endParaRPr lang="sv-SE" dirty="0" smtClean="0">
              <a:latin typeface="Arial" panose="020B0604020202020204" pitchFamily="34" charset="0"/>
              <a:cs typeface="Arial" panose="020B0604020202020204" pitchFamily="34" charset="0"/>
            </a:endParaRPr>
          </a:p>
          <a:p>
            <a:endParaRPr lang="sv-S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19064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2845050" y="716536"/>
            <a:ext cx="7259077" cy="474133"/>
          </a:xfrm>
        </p:spPr>
        <p:txBody>
          <a:bodyPr>
            <a:normAutofit fontScale="90000"/>
          </a:bodyPr>
          <a:lstStyle/>
          <a:p>
            <a:r>
              <a:rPr lang="sv-SE" sz="2800" b="1" dirty="0" smtClean="0">
                <a:solidFill>
                  <a:schemeClr val="accent1">
                    <a:lumMod val="50000"/>
                  </a:schemeClr>
                </a:solidFill>
                <a:latin typeface="Arial" panose="020B0604020202020204" pitchFamily="34" charset="0"/>
                <a:cs typeface="Arial" panose="020B0604020202020204" pitchFamily="34" charset="0"/>
              </a:rPr>
              <a:t>9. Sök fadern i olika arkiv</a:t>
            </a:r>
            <a:endParaRPr lang="sv-SE" sz="2800" dirty="0">
              <a:latin typeface="Arial" panose="020B0604020202020204" pitchFamily="34" charset="0"/>
              <a:cs typeface="Arial" panose="020B0604020202020204" pitchFamily="34" charset="0"/>
            </a:endParaRPr>
          </a:p>
        </p:txBody>
      </p:sp>
      <p:pic>
        <p:nvPicPr>
          <p:cNvPr id="4" name="Bildobjekt 3"/>
          <p:cNvPicPr>
            <a:picLocks noChangeAspect="1"/>
          </p:cNvPicPr>
          <p:nvPr/>
        </p:nvPicPr>
        <p:blipFill>
          <a:blip r:embed="rId2"/>
          <a:stretch>
            <a:fillRect/>
          </a:stretch>
        </p:blipFill>
        <p:spPr>
          <a:xfrm>
            <a:off x="1265254" y="322366"/>
            <a:ext cx="1579796" cy="611893"/>
          </a:xfrm>
          <a:prstGeom prst="rect">
            <a:avLst/>
          </a:prstGeom>
        </p:spPr>
      </p:pic>
      <p:sp>
        <p:nvSpPr>
          <p:cNvPr id="8" name="textruta 7"/>
          <p:cNvSpPr txBox="1"/>
          <p:nvPr/>
        </p:nvSpPr>
        <p:spPr>
          <a:xfrm rot="21177705">
            <a:off x="1524632" y="2102922"/>
            <a:ext cx="3371967" cy="523220"/>
          </a:xfrm>
          <a:prstGeom prst="rect">
            <a:avLst/>
          </a:prstGeom>
          <a:noFill/>
        </p:spPr>
        <p:txBody>
          <a:bodyPr wrap="square" rtlCol="0">
            <a:spAutoFit/>
          </a:bodyPr>
          <a:lstStyle/>
          <a:p>
            <a:r>
              <a:rPr lang="sv-SE" sz="2800" dirty="0" smtClean="0">
                <a:solidFill>
                  <a:schemeClr val="accent6">
                    <a:lumMod val="75000"/>
                  </a:schemeClr>
                </a:solidFill>
                <a:latin typeface="Arial Black" panose="020B0A04020102020204" pitchFamily="34" charset="0"/>
              </a:rPr>
              <a:t>Kyrkliga arkiv ?</a:t>
            </a:r>
            <a:endParaRPr lang="sv-SE" sz="2800" dirty="0">
              <a:solidFill>
                <a:schemeClr val="accent6">
                  <a:lumMod val="75000"/>
                </a:schemeClr>
              </a:solidFill>
              <a:latin typeface="Arial Black" panose="020B0A04020102020204" pitchFamily="34" charset="0"/>
            </a:endParaRPr>
          </a:p>
        </p:txBody>
      </p:sp>
      <p:sp>
        <p:nvSpPr>
          <p:cNvPr id="9" name="textruta 8"/>
          <p:cNvSpPr txBox="1"/>
          <p:nvPr/>
        </p:nvSpPr>
        <p:spPr>
          <a:xfrm rot="615343">
            <a:off x="5984663" y="2346447"/>
            <a:ext cx="3319256" cy="523220"/>
          </a:xfrm>
          <a:prstGeom prst="rect">
            <a:avLst/>
          </a:prstGeom>
          <a:noFill/>
        </p:spPr>
        <p:txBody>
          <a:bodyPr wrap="square" rtlCol="0">
            <a:spAutoFit/>
          </a:bodyPr>
          <a:lstStyle/>
          <a:p>
            <a:r>
              <a:rPr lang="sv-SE" sz="2800" dirty="0" smtClean="0">
                <a:solidFill>
                  <a:srgbClr val="AC1484"/>
                </a:solidFill>
                <a:latin typeface="Arial Black" panose="020B0A04020102020204" pitchFamily="34" charset="0"/>
              </a:rPr>
              <a:t>Barnhusarkiv ?</a:t>
            </a:r>
            <a:endParaRPr lang="sv-SE" sz="2800" dirty="0">
              <a:solidFill>
                <a:srgbClr val="AC1484"/>
              </a:solidFill>
              <a:latin typeface="Arial Black" panose="020B0A04020102020204" pitchFamily="34" charset="0"/>
            </a:endParaRPr>
          </a:p>
        </p:txBody>
      </p:sp>
      <p:sp>
        <p:nvSpPr>
          <p:cNvPr id="10" name="textruta 9"/>
          <p:cNvSpPr txBox="1"/>
          <p:nvPr/>
        </p:nvSpPr>
        <p:spPr>
          <a:xfrm rot="342038">
            <a:off x="7073916" y="3919267"/>
            <a:ext cx="4097335" cy="523220"/>
          </a:xfrm>
          <a:prstGeom prst="rect">
            <a:avLst/>
          </a:prstGeom>
          <a:noFill/>
        </p:spPr>
        <p:txBody>
          <a:bodyPr wrap="square" rtlCol="0">
            <a:spAutoFit/>
          </a:bodyPr>
          <a:lstStyle/>
          <a:p>
            <a:r>
              <a:rPr lang="sv-SE" sz="2800" b="1" dirty="0" smtClean="0">
                <a:solidFill>
                  <a:srgbClr val="FF6600"/>
                </a:solidFill>
                <a:latin typeface="Arial Black" panose="020B0A04020102020204" pitchFamily="34" charset="0"/>
              </a:rPr>
              <a:t>Kommunens arkiv ?</a:t>
            </a:r>
            <a:endParaRPr lang="sv-SE" sz="2800" b="1" dirty="0">
              <a:solidFill>
                <a:srgbClr val="FF6600"/>
              </a:solidFill>
              <a:latin typeface="Arial Black" panose="020B0A04020102020204" pitchFamily="34" charset="0"/>
            </a:endParaRPr>
          </a:p>
        </p:txBody>
      </p:sp>
      <p:sp>
        <p:nvSpPr>
          <p:cNvPr id="11" name="textruta 10"/>
          <p:cNvSpPr txBox="1"/>
          <p:nvPr/>
        </p:nvSpPr>
        <p:spPr>
          <a:xfrm rot="20826791">
            <a:off x="1271478" y="3655626"/>
            <a:ext cx="3807895" cy="523220"/>
          </a:xfrm>
          <a:prstGeom prst="rect">
            <a:avLst/>
          </a:prstGeom>
          <a:noFill/>
        </p:spPr>
        <p:txBody>
          <a:bodyPr wrap="square" rtlCol="0">
            <a:spAutoFit/>
          </a:bodyPr>
          <a:lstStyle/>
          <a:p>
            <a:r>
              <a:rPr lang="sv-SE" sz="2800" dirty="0" smtClean="0">
                <a:solidFill>
                  <a:schemeClr val="tx1">
                    <a:lumMod val="65000"/>
                    <a:lumOff val="35000"/>
                  </a:schemeClr>
                </a:solidFill>
                <a:latin typeface="Arial Black" panose="020B0A04020102020204" pitchFamily="34" charset="0"/>
              </a:rPr>
              <a:t>Folkbokföringen ?</a:t>
            </a:r>
            <a:endParaRPr lang="sv-SE" sz="2800" dirty="0">
              <a:solidFill>
                <a:schemeClr val="tx1">
                  <a:lumMod val="65000"/>
                  <a:lumOff val="35000"/>
                </a:schemeClr>
              </a:solidFill>
              <a:latin typeface="Arial Black" panose="020B0A04020102020204" pitchFamily="34" charset="0"/>
            </a:endParaRPr>
          </a:p>
        </p:txBody>
      </p:sp>
      <p:sp>
        <p:nvSpPr>
          <p:cNvPr id="12" name="textruta 11"/>
          <p:cNvSpPr txBox="1"/>
          <p:nvPr/>
        </p:nvSpPr>
        <p:spPr>
          <a:xfrm rot="327648">
            <a:off x="2766557" y="4996860"/>
            <a:ext cx="3565044" cy="523220"/>
          </a:xfrm>
          <a:prstGeom prst="rect">
            <a:avLst/>
          </a:prstGeom>
          <a:noFill/>
        </p:spPr>
        <p:txBody>
          <a:bodyPr wrap="square" rtlCol="0">
            <a:spAutoFit/>
          </a:bodyPr>
          <a:lstStyle/>
          <a:p>
            <a:r>
              <a:rPr lang="sv-SE" sz="2800" dirty="0" smtClean="0">
                <a:solidFill>
                  <a:srgbClr val="FF0000"/>
                </a:solidFill>
                <a:latin typeface="Arial Black" panose="020B0A04020102020204" pitchFamily="34" charset="0"/>
              </a:rPr>
              <a:t>Juridiska arkiv ?</a:t>
            </a:r>
            <a:endParaRPr lang="sv-SE" sz="2800" dirty="0">
              <a:solidFill>
                <a:srgbClr val="FF0000"/>
              </a:solidFill>
              <a:latin typeface="Arial Black" panose="020B0A04020102020204" pitchFamily="34" charset="0"/>
            </a:endParaRPr>
          </a:p>
        </p:txBody>
      </p:sp>
      <p:sp>
        <p:nvSpPr>
          <p:cNvPr id="13" name="textruta 12"/>
          <p:cNvSpPr txBox="1"/>
          <p:nvPr/>
        </p:nvSpPr>
        <p:spPr>
          <a:xfrm rot="21290293">
            <a:off x="6746999" y="5426916"/>
            <a:ext cx="4233334" cy="523220"/>
          </a:xfrm>
          <a:prstGeom prst="rect">
            <a:avLst/>
          </a:prstGeom>
          <a:noFill/>
        </p:spPr>
        <p:txBody>
          <a:bodyPr wrap="square" rtlCol="0">
            <a:spAutoFit/>
          </a:bodyPr>
          <a:lstStyle/>
          <a:p>
            <a:r>
              <a:rPr lang="sv-SE" sz="2800" dirty="0" smtClean="0">
                <a:solidFill>
                  <a:srgbClr val="0070C0"/>
                </a:solidFill>
                <a:latin typeface="Arial Black" panose="020B0A04020102020204" pitchFamily="34" charset="0"/>
              </a:rPr>
              <a:t>Ytterligare källor ?</a:t>
            </a:r>
            <a:endParaRPr lang="sv-SE" sz="2800" dirty="0">
              <a:solidFill>
                <a:srgbClr val="0070C0"/>
              </a:solidFill>
              <a:latin typeface="Arial Black" panose="020B0A04020102020204" pitchFamily="34" charset="0"/>
            </a:endParaRPr>
          </a:p>
        </p:txBody>
      </p:sp>
      <p:pic>
        <p:nvPicPr>
          <p:cNvPr id="14" name="Bildobjekt 13"/>
          <p:cNvPicPr/>
          <p:nvPr/>
        </p:nvPicPr>
        <p:blipFill>
          <a:blip r:embed="rId3"/>
          <a:stretch>
            <a:fillRect/>
          </a:stretch>
        </p:blipFill>
        <p:spPr>
          <a:xfrm>
            <a:off x="9497299" y="852139"/>
            <a:ext cx="1833310" cy="1546504"/>
          </a:xfrm>
          <a:prstGeom prst="rect">
            <a:avLst/>
          </a:prstGeom>
        </p:spPr>
      </p:pic>
    </p:spTree>
    <p:extLst>
      <p:ext uri="{BB962C8B-B14F-4D97-AF65-F5344CB8AC3E}">
        <p14:creationId xmlns:p14="http://schemas.microsoft.com/office/powerpoint/2010/main" val="39684038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2845050" y="716536"/>
            <a:ext cx="7259077" cy="474133"/>
          </a:xfrm>
        </p:spPr>
        <p:txBody>
          <a:bodyPr>
            <a:normAutofit fontScale="90000"/>
          </a:bodyPr>
          <a:lstStyle/>
          <a:p>
            <a:r>
              <a:rPr lang="sv-SE" sz="2800" b="1" dirty="0" smtClean="0">
                <a:solidFill>
                  <a:schemeClr val="accent1">
                    <a:lumMod val="50000"/>
                  </a:schemeClr>
                </a:solidFill>
                <a:latin typeface="Arial" panose="020B0604020202020204" pitchFamily="34" charset="0"/>
                <a:cs typeface="Arial" panose="020B0604020202020204" pitchFamily="34" charset="0"/>
              </a:rPr>
              <a:t>9.1 Sök fadern i kyrkliga arkiv</a:t>
            </a:r>
            <a:endParaRPr lang="sv-SE" sz="2800" dirty="0">
              <a:latin typeface="Arial" panose="020B0604020202020204" pitchFamily="34" charset="0"/>
              <a:cs typeface="Arial" panose="020B0604020202020204" pitchFamily="34" charset="0"/>
            </a:endParaRPr>
          </a:p>
        </p:txBody>
      </p:sp>
      <p:sp>
        <p:nvSpPr>
          <p:cNvPr id="3" name="Underrubrik 2"/>
          <p:cNvSpPr>
            <a:spLocks noGrp="1"/>
          </p:cNvSpPr>
          <p:nvPr>
            <p:ph type="subTitle" idx="1"/>
          </p:nvPr>
        </p:nvSpPr>
        <p:spPr>
          <a:xfrm>
            <a:off x="1265254" y="1446896"/>
            <a:ext cx="10277390" cy="5252994"/>
          </a:xfrm>
        </p:spPr>
        <p:txBody>
          <a:bodyPr>
            <a:normAutofit/>
          </a:bodyPr>
          <a:lstStyle/>
          <a:p>
            <a:pPr algn="l"/>
            <a:endParaRPr lang="sv-SE" sz="1800" dirty="0" smtClean="0">
              <a:latin typeface="Arial" panose="020B0604020202020204" pitchFamily="34" charset="0"/>
              <a:cs typeface="Arial" panose="020B0604020202020204" pitchFamily="34" charset="0"/>
            </a:endParaRPr>
          </a:p>
          <a:p>
            <a:pPr algn="l"/>
            <a:endParaRPr lang="sv-SE" sz="1800" dirty="0" smtClean="0">
              <a:latin typeface="Arial" panose="020B0604020202020204" pitchFamily="34" charset="0"/>
              <a:cs typeface="Arial" panose="020B0604020202020204" pitchFamily="34" charset="0"/>
            </a:endParaRPr>
          </a:p>
        </p:txBody>
      </p:sp>
      <p:pic>
        <p:nvPicPr>
          <p:cNvPr id="4" name="Bildobjekt 3"/>
          <p:cNvPicPr>
            <a:picLocks noChangeAspect="1"/>
          </p:cNvPicPr>
          <p:nvPr/>
        </p:nvPicPr>
        <p:blipFill>
          <a:blip r:embed="rId2"/>
          <a:stretch>
            <a:fillRect/>
          </a:stretch>
        </p:blipFill>
        <p:spPr>
          <a:xfrm>
            <a:off x="1265254" y="322366"/>
            <a:ext cx="1579796" cy="611893"/>
          </a:xfrm>
          <a:prstGeom prst="rect">
            <a:avLst/>
          </a:prstGeom>
        </p:spPr>
      </p:pic>
      <p:pic>
        <p:nvPicPr>
          <p:cNvPr id="14" name="Bildobjekt 13"/>
          <p:cNvPicPr>
            <a:picLocks noChangeAspect="1"/>
          </p:cNvPicPr>
          <p:nvPr/>
        </p:nvPicPr>
        <p:blipFill>
          <a:blip r:embed="rId3"/>
          <a:stretch>
            <a:fillRect/>
          </a:stretch>
        </p:blipFill>
        <p:spPr>
          <a:xfrm>
            <a:off x="10104127" y="322366"/>
            <a:ext cx="722865" cy="981217"/>
          </a:xfrm>
          <a:prstGeom prst="rect">
            <a:avLst/>
          </a:prstGeom>
        </p:spPr>
      </p:pic>
      <p:sp>
        <p:nvSpPr>
          <p:cNvPr id="15" name="textruta 14"/>
          <p:cNvSpPr txBox="1"/>
          <p:nvPr/>
        </p:nvSpPr>
        <p:spPr>
          <a:xfrm>
            <a:off x="1269632" y="1600500"/>
            <a:ext cx="10409911" cy="4739759"/>
          </a:xfrm>
          <a:prstGeom prst="rect">
            <a:avLst/>
          </a:prstGeom>
          <a:noFill/>
        </p:spPr>
        <p:txBody>
          <a:bodyPr wrap="square" rtlCol="0">
            <a:spAutoFit/>
          </a:bodyPr>
          <a:lstStyle/>
          <a:p>
            <a:r>
              <a:rPr lang="sv-SE" b="1" dirty="0" smtClean="0">
                <a:latin typeface="Arial" panose="020B0604020202020204" pitchFamily="34" charset="0"/>
                <a:cs typeface="Arial" panose="020B0604020202020204" pitchFamily="34" charset="0"/>
              </a:rPr>
              <a:t>Husförhörslängd/Församlingsbok</a:t>
            </a:r>
            <a:r>
              <a:rPr lang="sv-SE" dirty="0" smtClean="0">
                <a:latin typeface="Arial" panose="020B0604020202020204" pitchFamily="34" charset="0"/>
                <a:cs typeface="Arial" panose="020B0604020202020204" pitchFamily="34" charset="0"/>
              </a:rPr>
              <a:t> Här kan man med tur hitta fadern om man följer modern framåt i tiden efter barnets födelse, t.ex. om modern ingår äktenskap. Man kan även följa modern både bakåt och framåt i tiden. Kanske hittar man någon karl i samma hushåll eller på nära håll som fått någon vägledande notering. Arkivet kan också nyttjas om man misstänker någon person för faderskapet. Har han bott eller arbetat på samma plats som modern. Kanske finns en anteckning?</a:t>
            </a:r>
          </a:p>
          <a:p>
            <a:endParaRPr lang="sv-SE" sz="800" dirty="0">
              <a:latin typeface="Arial" panose="020B0604020202020204" pitchFamily="34" charset="0"/>
              <a:cs typeface="Arial" panose="020B0604020202020204" pitchFamily="34" charset="0"/>
            </a:endParaRPr>
          </a:p>
          <a:p>
            <a:r>
              <a:rPr lang="sv-SE" b="1" dirty="0" smtClean="0">
                <a:latin typeface="Arial" panose="020B0604020202020204" pitchFamily="34" charset="0"/>
                <a:cs typeface="Arial" panose="020B0604020202020204" pitchFamily="34" charset="0"/>
              </a:rPr>
              <a:t>Flyttningslängder mm </a:t>
            </a:r>
            <a:r>
              <a:rPr lang="sv-SE" dirty="0" smtClean="0">
                <a:latin typeface="Arial" panose="020B0604020202020204" pitchFamily="34" charset="0"/>
                <a:cs typeface="Arial" panose="020B0604020202020204" pitchFamily="34" charset="0"/>
              </a:rPr>
              <a:t>Man kan söka i den första flyttningslängden och flyttningsattesten </a:t>
            </a:r>
            <a:r>
              <a:rPr lang="sv-SE" b="1" dirty="0" smtClean="0">
                <a:latin typeface="Arial" panose="020B0604020202020204" pitchFamily="34" charset="0"/>
                <a:cs typeface="Arial" panose="020B0604020202020204" pitchFamily="34" charset="0"/>
              </a:rPr>
              <a:t>(serie H II) </a:t>
            </a:r>
            <a:r>
              <a:rPr lang="sv-SE" dirty="0" smtClean="0">
                <a:latin typeface="Arial" panose="020B0604020202020204" pitchFamily="34" charset="0"/>
                <a:cs typeface="Arial" panose="020B0604020202020204" pitchFamily="34" charset="0"/>
              </a:rPr>
              <a:t>som barnet fick när det flyttade från församlingen. Kanske finns här någon intressant notering?</a:t>
            </a:r>
          </a:p>
          <a:p>
            <a:endParaRPr lang="sv-SE" sz="800" b="1" dirty="0">
              <a:latin typeface="Arial" panose="020B0604020202020204" pitchFamily="34" charset="0"/>
              <a:cs typeface="Arial" panose="020B0604020202020204" pitchFamily="34" charset="0"/>
            </a:endParaRPr>
          </a:p>
          <a:p>
            <a:r>
              <a:rPr lang="sv-SE" b="1" dirty="0" smtClean="0">
                <a:latin typeface="Arial" panose="020B0604020202020204" pitchFamily="34" charset="0"/>
                <a:cs typeface="Arial" panose="020B0604020202020204" pitchFamily="34" charset="0"/>
              </a:rPr>
              <a:t>Bilagor till födelse- och dopboken</a:t>
            </a:r>
            <a:r>
              <a:rPr lang="sv-SE" dirty="0" smtClean="0">
                <a:latin typeface="Arial" panose="020B0604020202020204" pitchFamily="34" charset="0"/>
                <a:cs typeface="Arial" panose="020B0604020202020204" pitchFamily="34" charset="0"/>
              </a:rPr>
              <a:t> </a:t>
            </a:r>
            <a:r>
              <a:rPr lang="sv-SE" b="1" dirty="0" smtClean="0">
                <a:latin typeface="Arial" panose="020B0604020202020204" pitchFamily="34" charset="0"/>
                <a:cs typeface="Arial" panose="020B0604020202020204" pitchFamily="34" charset="0"/>
              </a:rPr>
              <a:t>(serie H III) </a:t>
            </a:r>
            <a:r>
              <a:rPr lang="sv-SE" dirty="0" smtClean="0">
                <a:latin typeface="Arial" panose="020B0604020202020204" pitchFamily="34" charset="0"/>
                <a:cs typeface="Arial" panose="020B0604020202020204" pitchFamily="34" charset="0"/>
              </a:rPr>
              <a:t>Både faderskaps- och moderskapserkännanden kan finnas här. Kanske finns här också de förseglade konvoluten från ”Moder okänd”.</a:t>
            </a:r>
          </a:p>
          <a:p>
            <a:endParaRPr lang="sv-SE" sz="800" dirty="0">
              <a:latin typeface="Arial" panose="020B0604020202020204" pitchFamily="34" charset="0"/>
              <a:cs typeface="Arial" panose="020B0604020202020204" pitchFamily="34" charset="0"/>
            </a:endParaRPr>
          </a:p>
          <a:p>
            <a:r>
              <a:rPr lang="sv-SE" b="1" dirty="0" smtClean="0">
                <a:latin typeface="Arial" panose="020B0604020202020204" pitchFamily="34" charset="0"/>
                <a:cs typeface="Arial" panose="020B0604020202020204" pitchFamily="34" charset="0"/>
              </a:rPr>
              <a:t>Lysnings- och vigselböcker </a:t>
            </a:r>
            <a:r>
              <a:rPr lang="sv-SE" dirty="0" smtClean="0">
                <a:latin typeface="Arial" panose="020B0604020202020204" pitchFamily="34" charset="0"/>
                <a:cs typeface="Arial" panose="020B0604020202020204" pitchFamily="34" charset="0"/>
              </a:rPr>
              <a:t>Det förekommer att uppgift om mannens skyldighet att betala fosterlön för ett utomäktenskapligt barn har noterats på en lysningsattest </a:t>
            </a:r>
            <a:r>
              <a:rPr lang="sv-SE" b="1" dirty="0" smtClean="0">
                <a:latin typeface="Arial" panose="020B0604020202020204" pitchFamily="34" charset="0"/>
                <a:cs typeface="Arial" panose="020B0604020202020204" pitchFamily="34" charset="0"/>
              </a:rPr>
              <a:t>(serie H V)</a:t>
            </a:r>
          </a:p>
          <a:p>
            <a:endParaRPr lang="sv-SE" sz="800" b="1" dirty="0">
              <a:latin typeface="Arial" panose="020B0604020202020204" pitchFamily="34" charset="0"/>
              <a:cs typeface="Arial" panose="020B0604020202020204" pitchFamily="34" charset="0"/>
            </a:endParaRPr>
          </a:p>
          <a:p>
            <a:r>
              <a:rPr lang="sv-SE" b="1" dirty="0" smtClean="0">
                <a:latin typeface="Arial" panose="020B0604020202020204" pitchFamily="34" charset="0"/>
                <a:cs typeface="Arial" panose="020B0604020202020204" pitchFamily="34" charset="0"/>
              </a:rPr>
              <a:t>Folkbokföringen 1947-1991 </a:t>
            </a:r>
            <a:r>
              <a:rPr lang="sv-SE" dirty="0" smtClean="0">
                <a:latin typeface="Arial" panose="020B0604020202020204" pitchFamily="34" charset="0"/>
                <a:cs typeface="Arial" panose="020B0604020202020204" pitchFamily="34" charset="0"/>
              </a:rPr>
              <a:t>Under åren 1947-1967 upprättade församlingarna </a:t>
            </a:r>
            <a:r>
              <a:rPr lang="sv-SE" u="sng" dirty="0" smtClean="0">
                <a:latin typeface="Arial" panose="020B0604020202020204" pitchFamily="34" charset="0"/>
                <a:cs typeface="Arial" panose="020B0604020202020204" pitchFamily="34" charset="0"/>
              </a:rPr>
              <a:t>personakter</a:t>
            </a:r>
            <a:r>
              <a:rPr lang="sv-SE" dirty="0" smtClean="0">
                <a:latin typeface="Arial" panose="020B0604020202020204" pitchFamily="34" charset="0"/>
                <a:cs typeface="Arial" panose="020B0604020202020204" pitchFamily="34" charset="0"/>
              </a:rPr>
              <a:t> för varje person som var folkbokförd i Sverige. Alla fick då också ett </a:t>
            </a:r>
            <a:r>
              <a:rPr lang="sv-SE" u="sng" dirty="0" smtClean="0">
                <a:latin typeface="Arial" panose="020B0604020202020204" pitchFamily="34" charset="0"/>
                <a:cs typeface="Arial" panose="020B0604020202020204" pitchFamily="34" charset="0"/>
              </a:rPr>
              <a:t>9-siffrigt födelsenummer</a:t>
            </a:r>
            <a:r>
              <a:rPr lang="sv-SE" dirty="0" smtClean="0">
                <a:latin typeface="Arial" panose="020B0604020202020204" pitchFamily="34" charset="0"/>
                <a:cs typeface="Arial" panose="020B0604020202020204" pitchFamily="34" charset="0"/>
              </a:rPr>
              <a:t>. Under åren 1968-1991 tillämpades ett </a:t>
            </a:r>
            <a:r>
              <a:rPr lang="sv-SE" u="sng" dirty="0" smtClean="0">
                <a:latin typeface="Arial" panose="020B0604020202020204" pitchFamily="34" charset="0"/>
                <a:cs typeface="Arial" panose="020B0604020202020204" pitchFamily="34" charset="0"/>
              </a:rPr>
              <a:t>10-siffrigt personnummer </a:t>
            </a:r>
            <a:r>
              <a:rPr lang="sv-SE" dirty="0" smtClean="0">
                <a:latin typeface="Arial" panose="020B0604020202020204" pitchFamily="34" charset="0"/>
                <a:cs typeface="Arial" panose="020B0604020202020204" pitchFamily="34" charset="0"/>
              </a:rPr>
              <a:t>och personakterna blev här mer kompletta. Folkbokföringshandlingarna finns nu arkiverade på landsarkiven (och även på Arkiv Digital).</a:t>
            </a:r>
            <a:endParaRPr lang="sv-SE" b="1" u="sng"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22800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3856383" y="716536"/>
            <a:ext cx="4717774" cy="474133"/>
          </a:xfrm>
        </p:spPr>
        <p:txBody>
          <a:bodyPr>
            <a:normAutofit fontScale="90000"/>
          </a:bodyPr>
          <a:lstStyle/>
          <a:p>
            <a:r>
              <a:rPr lang="sv-SE" sz="2800" b="1" dirty="0" smtClean="0">
                <a:solidFill>
                  <a:schemeClr val="accent1">
                    <a:lumMod val="50000"/>
                  </a:schemeClr>
                </a:solidFill>
                <a:latin typeface="Arial" panose="020B0604020202020204" pitchFamily="34" charset="0"/>
                <a:cs typeface="Arial" panose="020B0604020202020204" pitchFamily="34" charset="0"/>
              </a:rPr>
              <a:t>9.2 Sök fadern i barnhusarkiv</a:t>
            </a:r>
            <a:endParaRPr lang="sv-SE" sz="2800" dirty="0">
              <a:latin typeface="Arial" panose="020B0604020202020204" pitchFamily="34" charset="0"/>
              <a:cs typeface="Arial" panose="020B0604020202020204" pitchFamily="34" charset="0"/>
            </a:endParaRPr>
          </a:p>
        </p:txBody>
      </p:sp>
      <p:sp>
        <p:nvSpPr>
          <p:cNvPr id="3" name="Underrubrik 2"/>
          <p:cNvSpPr>
            <a:spLocks noGrp="1"/>
          </p:cNvSpPr>
          <p:nvPr>
            <p:ph type="subTitle" idx="1"/>
          </p:nvPr>
        </p:nvSpPr>
        <p:spPr>
          <a:xfrm>
            <a:off x="980661" y="1446896"/>
            <a:ext cx="10853530" cy="5252994"/>
          </a:xfrm>
        </p:spPr>
        <p:txBody>
          <a:bodyPr>
            <a:normAutofit/>
          </a:bodyPr>
          <a:lstStyle/>
          <a:p>
            <a:pPr algn="l"/>
            <a:endParaRPr lang="sv-SE" sz="1800" dirty="0" smtClean="0">
              <a:latin typeface="Arial" panose="020B0604020202020204" pitchFamily="34" charset="0"/>
              <a:cs typeface="Arial" panose="020B0604020202020204" pitchFamily="34" charset="0"/>
            </a:endParaRPr>
          </a:p>
          <a:p>
            <a:pPr algn="l"/>
            <a:endParaRPr lang="sv-SE" sz="1800" dirty="0" smtClean="0">
              <a:latin typeface="Arial" panose="020B0604020202020204" pitchFamily="34" charset="0"/>
              <a:cs typeface="Arial" panose="020B0604020202020204" pitchFamily="34" charset="0"/>
            </a:endParaRPr>
          </a:p>
        </p:txBody>
      </p:sp>
      <p:pic>
        <p:nvPicPr>
          <p:cNvPr id="4" name="Bildobjekt 3"/>
          <p:cNvPicPr>
            <a:picLocks noChangeAspect="1"/>
          </p:cNvPicPr>
          <p:nvPr/>
        </p:nvPicPr>
        <p:blipFill>
          <a:blip r:embed="rId2"/>
          <a:stretch>
            <a:fillRect/>
          </a:stretch>
        </p:blipFill>
        <p:spPr>
          <a:xfrm>
            <a:off x="1265254" y="322366"/>
            <a:ext cx="1579796" cy="611893"/>
          </a:xfrm>
          <a:prstGeom prst="rect">
            <a:avLst/>
          </a:prstGeom>
        </p:spPr>
      </p:pic>
      <p:pic>
        <p:nvPicPr>
          <p:cNvPr id="1026" name="Picture 2" descr="Barnhus-Sö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5489" y="282878"/>
            <a:ext cx="1389219" cy="1376589"/>
          </a:xfrm>
          <a:prstGeom prst="rect">
            <a:avLst/>
          </a:prstGeom>
          <a:noFill/>
          <a:extLst>
            <a:ext uri="{909E8E84-426E-40DD-AFC4-6F175D3DCCD1}">
              <a14:hiddenFill xmlns:a14="http://schemas.microsoft.com/office/drawing/2010/main">
                <a:solidFill>
                  <a:srgbClr val="FFFFFF"/>
                </a:solidFill>
              </a14:hiddenFill>
            </a:ext>
          </a:extLst>
        </p:spPr>
      </p:pic>
      <p:sp>
        <p:nvSpPr>
          <p:cNvPr id="5" name="textruta 4"/>
          <p:cNvSpPr txBox="1"/>
          <p:nvPr/>
        </p:nvSpPr>
        <p:spPr>
          <a:xfrm>
            <a:off x="689113" y="2154862"/>
            <a:ext cx="11062620" cy="4247317"/>
          </a:xfrm>
          <a:prstGeom prst="rect">
            <a:avLst/>
          </a:prstGeom>
          <a:noFill/>
        </p:spPr>
        <p:txBody>
          <a:bodyPr wrap="square" rtlCol="0">
            <a:spAutoFit/>
          </a:bodyPr>
          <a:lstStyle/>
          <a:p>
            <a:pPr marL="285750" indent="-285750">
              <a:buFont typeface="Arial" panose="020B0604020202020204" pitchFamily="34" charset="0"/>
              <a:buChar char="•"/>
            </a:pPr>
            <a:r>
              <a:rPr lang="sv-SE" dirty="0" smtClean="0">
                <a:latin typeface="Arial" panose="020B0604020202020204" pitchFamily="34" charset="0"/>
                <a:cs typeface="Arial" panose="020B0604020202020204" pitchFamily="34" charset="0"/>
              </a:rPr>
              <a:t>Om det utomäktenskapliga barnet någon gång var placerat på ett barnhem bör man söka i barnhemmets arkiv, t.ex. </a:t>
            </a:r>
            <a:r>
              <a:rPr lang="sv-SE" u="sng" dirty="0" smtClean="0">
                <a:latin typeface="Arial" panose="020B0604020202020204" pitchFamily="34" charset="0"/>
                <a:cs typeface="Arial" panose="020B0604020202020204" pitchFamily="34" charset="0"/>
              </a:rPr>
              <a:t>Stockholms Stadsarkiv</a:t>
            </a:r>
            <a:r>
              <a:rPr lang="sv-SE" dirty="0" smtClean="0">
                <a:latin typeface="Arial" panose="020B0604020202020204" pitchFamily="34" charset="0"/>
                <a:cs typeface="Arial" panose="020B0604020202020204" pitchFamily="34" charset="0"/>
              </a:rPr>
              <a:t> som bevarar handlingar från flera barnhem i Stockholmstrakten.</a:t>
            </a:r>
          </a:p>
          <a:p>
            <a:pPr marL="285750" indent="-285750">
              <a:buFont typeface="Arial" panose="020B0604020202020204" pitchFamily="34" charset="0"/>
              <a:buChar char="•"/>
            </a:pPr>
            <a:endParaRPr lang="sv-SE"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u="sng" dirty="0" smtClean="0">
                <a:latin typeface="Arial" panose="020B0604020202020204" pitchFamily="34" charset="0"/>
                <a:cs typeface="Arial" panose="020B0604020202020204" pitchFamily="34" charset="0"/>
              </a:rPr>
              <a:t>Allmänna barnhuset i Stockholm</a:t>
            </a:r>
            <a:r>
              <a:rPr lang="sv-SE" dirty="0" smtClean="0">
                <a:latin typeface="Arial" panose="020B0604020202020204" pitchFamily="34" charset="0"/>
                <a:cs typeface="Arial" panose="020B0604020202020204" pitchFamily="34" charset="0"/>
              </a:rPr>
              <a:t> inrättades år 1633 och var då en inrättning för barn 7-14 år med skola och yrkesutbildning. År 1785 förändrades verksamheten och namnet blev </a:t>
            </a:r>
            <a:r>
              <a:rPr lang="sv-SE" u="sng" dirty="0" smtClean="0">
                <a:latin typeface="Arial" panose="020B0604020202020204" pitchFamily="34" charset="0"/>
                <a:cs typeface="Arial" panose="020B0604020202020204" pitchFamily="34" charset="0"/>
              </a:rPr>
              <a:t>Allmänna Barnhuset</a:t>
            </a:r>
            <a:r>
              <a:rPr lang="sv-SE" dirty="0" smtClean="0">
                <a:latin typeface="Arial" panose="020B0604020202020204" pitchFamily="34" charset="0"/>
                <a:cs typeface="Arial" panose="020B0604020202020204" pitchFamily="34" charset="0"/>
              </a:rPr>
              <a:t> som blev en genomgångsanläggning som tog emot barn som senare placerades hos fosterföräldrar.</a:t>
            </a:r>
          </a:p>
          <a:p>
            <a:pPr marL="285750" indent="-285750">
              <a:buFont typeface="Arial" panose="020B0604020202020204" pitchFamily="34" charset="0"/>
              <a:buChar char="•"/>
            </a:pPr>
            <a:endParaRPr lang="sv-SE"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dirty="0" smtClean="0">
                <a:latin typeface="Arial" panose="020B0604020202020204" pitchFamily="34" charset="0"/>
                <a:cs typeface="Arial" panose="020B0604020202020204" pitchFamily="34" charset="0"/>
              </a:rPr>
              <a:t>Från 1891 finns kronologiskt förda register och rullor med namn och andra upplysningar. Barnet fick alltid ett intagningsnummer som är sökbart. Under vissa år kan  man även söka på barnets eller moderns namn.</a:t>
            </a:r>
          </a:p>
          <a:p>
            <a:pPr marL="285750" indent="-285750">
              <a:buFont typeface="Arial" panose="020B0604020202020204" pitchFamily="34" charset="0"/>
              <a:buChar char="•"/>
            </a:pPr>
            <a:endParaRPr lang="sv-S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dirty="0" smtClean="0">
                <a:latin typeface="Arial" panose="020B0604020202020204" pitchFamily="34" charset="0"/>
                <a:cs typeface="Arial" panose="020B0604020202020204" pitchFamily="34" charset="0"/>
              </a:rPr>
              <a:t>Förutom i Stockholm fanns barnhus på många platser i landet, främst i de större städerna. Allmänt gäller att handlingarna finns bevarade i de olika </a:t>
            </a:r>
            <a:r>
              <a:rPr lang="sv-SE" u="sng" dirty="0" smtClean="0">
                <a:latin typeface="Arial" panose="020B0604020202020204" pitchFamily="34" charset="0"/>
                <a:cs typeface="Arial" panose="020B0604020202020204" pitchFamily="34" charset="0"/>
              </a:rPr>
              <a:t>Landsarkiven</a:t>
            </a:r>
            <a:r>
              <a:rPr lang="sv-SE" dirty="0" smtClean="0">
                <a:latin typeface="Arial" panose="020B0604020202020204" pitchFamily="34" charset="0"/>
                <a:cs typeface="Arial" panose="020B0604020202020204" pitchFamily="34" charset="0"/>
              </a:rPr>
              <a:t> </a:t>
            </a:r>
            <a:endParaRPr lang="sv-SE" u="sng"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sv-S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sv-S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40541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3856383" y="716536"/>
            <a:ext cx="4858992" cy="474133"/>
          </a:xfrm>
        </p:spPr>
        <p:txBody>
          <a:bodyPr>
            <a:normAutofit fontScale="90000"/>
          </a:bodyPr>
          <a:lstStyle/>
          <a:p>
            <a:r>
              <a:rPr lang="sv-SE" sz="2800" b="1" dirty="0" smtClean="0">
                <a:solidFill>
                  <a:schemeClr val="accent1">
                    <a:lumMod val="50000"/>
                  </a:schemeClr>
                </a:solidFill>
                <a:latin typeface="Arial" panose="020B0604020202020204" pitchFamily="34" charset="0"/>
                <a:cs typeface="Arial" panose="020B0604020202020204" pitchFamily="34" charset="0"/>
              </a:rPr>
              <a:t>9.3 Sök fadern i juridiska arkiv</a:t>
            </a:r>
            <a:endParaRPr lang="sv-SE" sz="2800" dirty="0">
              <a:latin typeface="Arial" panose="020B0604020202020204" pitchFamily="34" charset="0"/>
              <a:cs typeface="Arial" panose="020B0604020202020204" pitchFamily="34" charset="0"/>
            </a:endParaRPr>
          </a:p>
        </p:txBody>
      </p:sp>
      <p:sp>
        <p:nvSpPr>
          <p:cNvPr id="3" name="Underrubrik 2"/>
          <p:cNvSpPr>
            <a:spLocks noGrp="1"/>
          </p:cNvSpPr>
          <p:nvPr>
            <p:ph type="subTitle" idx="1"/>
          </p:nvPr>
        </p:nvSpPr>
        <p:spPr>
          <a:xfrm>
            <a:off x="980661" y="1446896"/>
            <a:ext cx="10853530" cy="5252994"/>
          </a:xfrm>
        </p:spPr>
        <p:txBody>
          <a:bodyPr>
            <a:normAutofit/>
          </a:bodyPr>
          <a:lstStyle/>
          <a:p>
            <a:pPr algn="l"/>
            <a:endParaRPr lang="sv-SE" sz="1800" dirty="0" smtClean="0">
              <a:latin typeface="Arial" panose="020B0604020202020204" pitchFamily="34" charset="0"/>
              <a:cs typeface="Arial" panose="020B0604020202020204" pitchFamily="34" charset="0"/>
            </a:endParaRPr>
          </a:p>
          <a:p>
            <a:pPr algn="l"/>
            <a:endParaRPr lang="sv-SE" sz="1800" dirty="0" smtClean="0">
              <a:latin typeface="Arial" panose="020B0604020202020204" pitchFamily="34" charset="0"/>
              <a:cs typeface="Arial" panose="020B0604020202020204" pitchFamily="34" charset="0"/>
            </a:endParaRPr>
          </a:p>
        </p:txBody>
      </p:sp>
      <p:pic>
        <p:nvPicPr>
          <p:cNvPr id="4" name="Bildobjekt 3"/>
          <p:cNvPicPr>
            <a:picLocks noChangeAspect="1"/>
          </p:cNvPicPr>
          <p:nvPr/>
        </p:nvPicPr>
        <p:blipFill>
          <a:blip r:embed="rId2"/>
          <a:stretch>
            <a:fillRect/>
          </a:stretch>
        </p:blipFill>
        <p:spPr>
          <a:xfrm>
            <a:off x="1265254" y="322366"/>
            <a:ext cx="1579796" cy="611893"/>
          </a:xfrm>
          <a:prstGeom prst="rect">
            <a:avLst/>
          </a:prstGeom>
        </p:spPr>
      </p:pic>
      <p:sp>
        <p:nvSpPr>
          <p:cNvPr id="5" name="textruta 4"/>
          <p:cNvSpPr txBox="1"/>
          <p:nvPr/>
        </p:nvSpPr>
        <p:spPr>
          <a:xfrm>
            <a:off x="689113" y="2154862"/>
            <a:ext cx="11062620" cy="646331"/>
          </a:xfrm>
          <a:prstGeom prst="rect">
            <a:avLst/>
          </a:prstGeom>
          <a:noFill/>
        </p:spPr>
        <p:txBody>
          <a:bodyPr wrap="square" rtlCol="0">
            <a:spAutoFit/>
          </a:bodyPr>
          <a:lstStyle/>
          <a:p>
            <a:pPr marL="285750" indent="-285750">
              <a:buFont typeface="Arial" panose="020B0604020202020204" pitchFamily="34" charset="0"/>
              <a:buChar char="•"/>
            </a:pPr>
            <a:endParaRPr lang="sv-S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sv-SE" dirty="0">
              <a:latin typeface="Arial" panose="020B0604020202020204" pitchFamily="34" charset="0"/>
              <a:cs typeface="Arial" panose="020B0604020202020204" pitchFamily="34" charset="0"/>
            </a:endParaRPr>
          </a:p>
        </p:txBody>
      </p:sp>
      <p:pic>
        <p:nvPicPr>
          <p:cNvPr id="6" name="Bildobjekt 5"/>
          <p:cNvPicPr>
            <a:picLocks noChangeAspect="1"/>
          </p:cNvPicPr>
          <p:nvPr/>
        </p:nvPicPr>
        <p:blipFill>
          <a:blip r:embed="rId3"/>
          <a:stretch>
            <a:fillRect/>
          </a:stretch>
        </p:blipFill>
        <p:spPr>
          <a:xfrm>
            <a:off x="9585490" y="352056"/>
            <a:ext cx="1175690" cy="1075254"/>
          </a:xfrm>
          <a:prstGeom prst="rect">
            <a:avLst/>
          </a:prstGeom>
        </p:spPr>
      </p:pic>
      <p:sp>
        <p:nvSpPr>
          <p:cNvPr id="7" name="textruta 6"/>
          <p:cNvSpPr txBox="1"/>
          <p:nvPr/>
        </p:nvSpPr>
        <p:spPr>
          <a:xfrm>
            <a:off x="1543050" y="1939947"/>
            <a:ext cx="9655451" cy="3693319"/>
          </a:xfrm>
          <a:prstGeom prst="rect">
            <a:avLst/>
          </a:prstGeom>
          <a:noFill/>
        </p:spPr>
        <p:txBody>
          <a:bodyPr wrap="square" rtlCol="0">
            <a:spAutoFit/>
          </a:bodyPr>
          <a:lstStyle/>
          <a:p>
            <a:pPr marL="285750" indent="-285750">
              <a:buFont typeface="Arial" panose="020B0604020202020204" pitchFamily="34" charset="0"/>
              <a:buChar char="•"/>
            </a:pPr>
            <a:r>
              <a:rPr lang="sv-SE" dirty="0" smtClean="0">
                <a:latin typeface="Arial" panose="020B0604020202020204" pitchFamily="34" charset="0"/>
                <a:cs typeface="Arial" panose="020B0604020202020204" pitchFamily="34" charset="0"/>
              </a:rPr>
              <a:t>Lägersmål, hor, tvistemål och brutet äktenskapslöfte hanterades av häradsrätten på landet och av kämnärsrätten/rådhusrätten i staden. </a:t>
            </a:r>
          </a:p>
          <a:p>
            <a:pPr marL="285750" indent="-285750">
              <a:buFont typeface="Arial" panose="020B0604020202020204" pitchFamily="34" charset="0"/>
              <a:buChar char="•"/>
            </a:pPr>
            <a:endParaRPr lang="sv-SE"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dirty="0" smtClean="0">
                <a:latin typeface="Arial" panose="020B0604020202020204" pitchFamily="34" charset="0"/>
                <a:cs typeface="Arial" panose="020B0604020202020204" pitchFamily="34" charset="0"/>
              </a:rPr>
              <a:t>För att ta reda på vid vilken häradsrätt som rättegången ägde rum, finns olika vägar, t.ex. via Riksarkivet NAD-Orter-Församling, eller sök på församlingen i Arkiv Digital.</a:t>
            </a:r>
          </a:p>
          <a:p>
            <a:pPr marL="285750" indent="-285750">
              <a:buFont typeface="Arial" panose="020B0604020202020204" pitchFamily="34" charset="0"/>
              <a:buChar char="•"/>
            </a:pPr>
            <a:endParaRPr lang="sv-SE"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dirty="0" smtClean="0">
                <a:latin typeface="Arial" panose="020B0604020202020204" pitchFamily="34" charset="0"/>
                <a:cs typeface="Arial" panose="020B0604020202020204" pitchFamily="34" charset="0"/>
              </a:rPr>
              <a:t>Att hitta rätt handling i Riksarkivet, t.ex. aktuell dombok, är inte helt lätt. Domstolen upprättade inga register till domböckerna. De s.k. saköreslängderna ingår ofta som en del i domböckerna</a:t>
            </a:r>
          </a:p>
          <a:p>
            <a:pPr marL="285750" indent="-285750">
              <a:buFont typeface="Arial" panose="020B0604020202020204" pitchFamily="34" charset="0"/>
              <a:buChar char="•"/>
            </a:pPr>
            <a:endParaRPr lang="sv-SE"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dirty="0" smtClean="0">
                <a:latin typeface="Arial" panose="020B0604020202020204" pitchFamily="34" charset="0"/>
                <a:cs typeface="Arial" panose="020B0604020202020204" pitchFamily="34" charset="0"/>
              </a:rPr>
              <a:t>Sök i första hand vad som kan finnas digitaliserat i Arkiv Digital. Om du vill söka Landsarkiven kan det vara en god idé att kontakta kundtjänst och personalen vid läsesalarna.</a:t>
            </a:r>
            <a:endParaRPr lang="sv-S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63144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3856383" y="716536"/>
            <a:ext cx="5316192" cy="474133"/>
          </a:xfrm>
        </p:spPr>
        <p:txBody>
          <a:bodyPr>
            <a:normAutofit fontScale="90000"/>
          </a:bodyPr>
          <a:lstStyle/>
          <a:p>
            <a:r>
              <a:rPr lang="sv-SE" sz="2800" b="1" dirty="0" smtClean="0">
                <a:solidFill>
                  <a:schemeClr val="accent1">
                    <a:lumMod val="50000"/>
                  </a:schemeClr>
                </a:solidFill>
                <a:latin typeface="Arial" panose="020B0604020202020204" pitchFamily="34" charset="0"/>
                <a:cs typeface="Arial" panose="020B0604020202020204" pitchFamily="34" charset="0"/>
              </a:rPr>
              <a:t>9.4 Sök fadern i ytterligare källor</a:t>
            </a:r>
            <a:endParaRPr lang="sv-SE" sz="2800" dirty="0">
              <a:latin typeface="Arial" panose="020B0604020202020204" pitchFamily="34" charset="0"/>
              <a:cs typeface="Arial" panose="020B0604020202020204" pitchFamily="34" charset="0"/>
            </a:endParaRPr>
          </a:p>
        </p:txBody>
      </p:sp>
      <p:sp>
        <p:nvSpPr>
          <p:cNvPr id="3" name="Underrubrik 2"/>
          <p:cNvSpPr>
            <a:spLocks noGrp="1"/>
          </p:cNvSpPr>
          <p:nvPr>
            <p:ph type="subTitle" idx="1"/>
          </p:nvPr>
        </p:nvSpPr>
        <p:spPr>
          <a:xfrm>
            <a:off x="980661" y="1446896"/>
            <a:ext cx="10853530" cy="5252994"/>
          </a:xfrm>
        </p:spPr>
        <p:txBody>
          <a:bodyPr>
            <a:normAutofit/>
          </a:bodyPr>
          <a:lstStyle/>
          <a:p>
            <a:pPr algn="l"/>
            <a:endParaRPr lang="sv-SE" sz="1800" dirty="0" smtClean="0">
              <a:latin typeface="Arial" panose="020B0604020202020204" pitchFamily="34" charset="0"/>
              <a:cs typeface="Arial" panose="020B0604020202020204" pitchFamily="34" charset="0"/>
            </a:endParaRPr>
          </a:p>
          <a:p>
            <a:pPr algn="l"/>
            <a:endParaRPr lang="sv-SE" sz="1800" dirty="0" smtClean="0">
              <a:latin typeface="Arial" panose="020B0604020202020204" pitchFamily="34" charset="0"/>
              <a:cs typeface="Arial" panose="020B0604020202020204" pitchFamily="34" charset="0"/>
            </a:endParaRPr>
          </a:p>
        </p:txBody>
      </p:sp>
      <p:pic>
        <p:nvPicPr>
          <p:cNvPr id="4" name="Bildobjekt 3"/>
          <p:cNvPicPr>
            <a:picLocks noChangeAspect="1"/>
          </p:cNvPicPr>
          <p:nvPr/>
        </p:nvPicPr>
        <p:blipFill>
          <a:blip r:embed="rId2"/>
          <a:stretch>
            <a:fillRect/>
          </a:stretch>
        </p:blipFill>
        <p:spPr>
          <a:xfrm>
            <a:off x="1265254" y="322366"/>
            <a:ext cx="1579796" cy="611893"/>
          </a:xfrm>
          <a:prstGeom prst="rect">
            <a:avLst/>
          </a:prstGeom>
        </p:spPr>
      </p:pic>
      <p:sp>
        <p:nvSpPr>
          <p:cNvPr id="5" name="textruta 4"/>
          <p:cNvSpPr txBox="1"/>
          <p:nvPr/>
        </p:nvSpPr>
        <p:spPr>
          <a:xfrm>
            <a:off x="689113" y="2154862"/>
            <a:ext cx="11062620" cy="646331"/>
          </a:xfrm>
          <a:prstGeom prst="rect">
            <a:avLst/>
          </a:prstGeom>
          <a:noFill/>
        </p:spPr>
        <p:txBody>
          <a:bodyPr wrap="square" rtlCol="0">
            <a:spAutoFit/>
          </a:bodyPr>
          <a:lstStyle/>
          <a:p>
            <a:pPr marL="285750" indent="-285750">
              <a:buFont typeface="Arial" panose="020B0604020202020204" pitchFamily="34" charset="0"/>
              <a:buChar char="•"/>
            </a:pPr>
            <a:endParaRPr lang="sv-S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sv-SE" dirty="0">
              <a:latin typeface="Arial" panose="020B0604020202020204" pitchFamily="34" charset="0"/>
              <a:cs typeface="Arial" panose="020B0604020202020204" pitchFamily="34" charset="0"/>
            </a:endParaRPr>
          </a:p>
        </p:txBody>
      </p:sp>
      <p:sp>
        <p:nvSpPr>
          <p:cNvPr id="8" name="textruta 7"/>
          <p:cNvSpPr txBox="1"/>
          <p:nvPr/>
        </p:nvSpPr>
        <p:spPr>
          <a:xfrm>
            <a:off x="1981200" y="1703306"/>
            <a:ext cx="9686925" cy="3631763"/>
          </a:xfrm>
          <a:prstGeom prst="rect">
            <a:avLst/>
          </a:prstGeom>
          <a:noFill/>
        </p:spPr>
        <p:txBody>
          <a:bodyPr wrap="square" rtlCol="0">
            <a:spAutoFit/>
          </a:bodyPr>
          <a:lstStyle/>
          <a:p>
            <a:r>
              <a:rPr lang="sv-SE" dirty="0" smtClean="0">
                <a:latin typeface="Arial" panose="020B0604020202020204" pitchFamily="34" charset="0"/>
                <a:cs typeface="Arial" panose="020B0604020202020204" pitchFamily="34" charset="0"/>
              </a:rPr>
              <a:t>Som släktforskare kan man försöka rekonstruera det ”oäkta barnets” livsöde så noggrant som möjligt i hopp om att dess härkomst blivit dokumenterad i något annat sammanhang.</a:t>
            </a:r>
          </a:p>
          <a:p>
            <a:r>
              <a:rPr lang="sv-SE" dirty="0" smtClean="0">
                <a:latin typeface="Arial" panose="020B0604020202020204" pitchFamily="34" charset="0"/>
                <a:cs typeface="Arial" panose="020B0604020202020204" pitchFamily="34" charset="0"/>
              </a:rPr>
              <a:t>Det finns två kategorier i samhället som lämnat ett större arkivmaterial efter sig en vanligt:</a:t>
            </a:r>
          </a:p>
          <a:p>
            <a:endParaRPr lang="sv-SE" sz="800" dirty="0" smtClean="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ü"/>
            </a:pPr>
            <a:r>
              <a:rPr lang="sv-SE" sz="1600" dirty="0" smtClean="0">
                <a:latin typeface="Arial" panose="020B0604020202020204" pitchFamily="34" charset="0"/>
                <a:cs typeface="Arial" panose="020B0604020202020204" pitchFamily="34" charset="0"/>
              </a:rPr>
              <a:t>Personer med hög ställning eller makt och s.k. ”kändisar”</a:t>
            </a:r>
          </a:p>
          <a:p>
            <a:pPr marL="742950" lvl="1" indent="-285750">
              <a:buFont typeface="Wingdings" panose="05000000000000000000" pitchFamily="2" charset="2"/>
              <a:buChar char="ü"/>
            </a:pPr>
            <a:r>
              <a:rPr lang="sv-SE" sz="1600" dirty="0" smtClean="0">
                <a:latin typeface="Arial" panose="020B0604020202020204" pitchFamily="34" charset="0"/>
                <a:cs typeface="Arial" panose="020B0604020202020204" pitchFamily="34" charset="0"/>
              </a:rPr>
              <a:t>Personer på samhällets botten, kriminella och försvarslösa som ofta råkat ut för ingripanden</a:t>
            </a:r>
          </a:p>
          <a:p>
            <a:pPr marL="742950" lvl="1" indent="-285750">
              <a:buFont typeface="Wingdings" panose="05000000000000000000" pitchFamily="2" charset="2"/>
              <a:buChar char="ü"/>
            </a:pPr>
            <a:endParaRPr lang="sv-SE" sz="800" dirty="0" smtClean="0">
              <a:latin typeface="Arial" panose="020B0604020202020204" pitchFamily="34" charset="0"/>
              <a:cs typeface="Arial" panose="020B0604020202020204" pitchFamily="34" charset="0"/>
            </a:endParaRPr>
          </a:p>
          <a:p>
            <a:pPr lvl="3"/>
            <a:r>
              <a:rPr lang="sv-SE" sz="1600" u="sng" dirty="0" smtClean="0">
                <a:latin typeface="Arial" panose="020B0604020202020204" pitchFamily="34" charset="0"/>
                <a:cs typeface="Arial" panose="020B0604020202020204" pitchFamily="34" charset="0"/>
              </a:rPr>
              <a:t>Tips:</a:t>
            </a:r>
          </a:p>
          <a:p>
            <a:pPr marL="1657350" lvl="3" indent="-285750">
              <a:buFont typeface="Arial" panose="020B0604020202020204" pitchFamily="34" charset="0"/>
              <a:buChar char="•"/>
            </a:pPr>
            <a:r>
              <a:rPr lang="sv-SE" sz="1600" dirty="0" smtClean="0">
                <a:latin typeface="Arial" panose="020B0604020202020204" pitchFamily="34" charset="0"/>
                <a:cs typeface="Arial" panose="020B0604020202020204" pitchFamily="34" charset="0"/>
              </a:rPr>
              <a:t>Läroverkens arkiv</a:t>
            </a:r>
          </a:p>
          <a:p>
            <a:pPr marL="1657350" lvl="3" indent="-285750">
              <a:buFont typeface="Arial" panose="020B0604020202020204" pitchFamily="34" charset="0"/>
              <a:buChar char="•"/>
            </a:pPr>
            <a:r>
              <a:rPr lang="sv-SE" sz="1600" dirty="0" smtClean="0">
                <a:latin typeface="Arial" panose="020B0604020202020204" pitchFamily="34" charset="0"/>
                <a:cs typeface="Arial" panose="020B0604020202020204" pitchFamily="34" charset="0"/>
              </a:rPr>
              <a:t>Inskrivning i Sjömanshus</a:t>
            </a:r>
          </a:p>
          <a:p>
            <a:pPr marL="1657350" lvl="3" indent="-285750">
              <a:buFont typeface="Arial" panose="020B0604020202020204" pitchFamily="34" charset="0"/>
              <a:buChar char="•"/>
            </a:pPr>
            <a:r>
              <a:rPr lang="sv-SE" sz="1600" dirty="0" smtClean="0">
                <a:latin typeface="Arial" panose="020B0604020202020204" pitchFamily="34" charset="0"/>
                <a:cs typeface="Arial" panose="020B0604020202020204" pitchFamily="34" charset="0"/>
              </a:rPr>
              <a:t>Skeppsgossar</a:t>
            </a:r>
          </a:p>
          <a:p>
            <a:pPr marL="1657350" lvl="3" indent="-285750">
              <a:buFont typeface="Arial" panose="020B0604020202020204" pitchFamily="34" charset="0"/>
              <a:buChar char="•"/>
            </a:pPr>
            <a:r>
              <a:rPr lang="sv-SE" sz="1600" dirty="0" smtClean="0">
                <a:latin typeface="Arial" panose="020B0604020202020204" pitchFamily="34" charset="0"/>
                <a:cs typeface="Arial" panose="020B0604020202020204" pitchFamily="34" charset="0"/>
              </a:rPr>
              <a:t>Försvarslösa</a:t>
            </a:r>
          </a:p>
          <a:p>
            <a:pPr marL="1657350" lvl="3" indent="-285750">
              <a:buFont typeface="Arial" panose="020B0604020202020204" pitchFamily="34" charset="0"/>
              <a:buChar char="•"/>
            </a:pPr>
            <a:r>
              <a:rPr lang="sv-SE" sz="1600" dirty="0" smtClean="0">
                <a:latin typeface="Arial" panose="020B0604020202020204" pitchFamily="34" charset="0"/>
                <a:cs typeface="Arial" panose="020B0604020202020204" pitchFamily="34" charset="0"/>
              </a:rPr>
              <a:t>Vanartiga barn</a:t>
            </a:r>
          </a:p>
          <a:p>
            <a:pPr marL="1657350" lvl="3" indent="-285750">
              <a:buFont typeface="Arial" panose="020B0604020202020204" pitchFamily="34" charset="0"/>
              <a:buChar char="•"/>
            </a:pPr>
            <a:r>
              <a:rPr lang="sv-SE" sz="1600" dirty="0" smtClean="0">
                <a:latin typeface="Arial" panose="020B0604020202020204" pitchFamily="34" charset="0"/>
                <a:cs typeface="Arial" panose="020B0604020202020204" pitchFamily="34" charset="0"/>
              </a:rPr>
              <a:t>Fångrullor</a:t>
            </a:r>
          </a:p>
          <a:p>
            <a:pPr lvl="3"/>
            <a:r>
              <a:rPr lang="sv-SE" sz="1600" dirty="0" smtClean="0">
                <a:latin typeface="Arial" panose="020B0604020202020204" pitchFamily="34" charset="0"/>
                <a:cs typeface="Arial" panose="020B0604020202020204" pitchFamily="34" charset="0"/>
              </a:rPr>
              <a:t>		Dessa sökningar berörs inte vidare här</a:t>
            </a:r>
            <a:endParaRPr lang="sv-SE" sz="1600" dirty="0">
              <a:latin typeface="Arial" panose="020B0604020202020204" pitchFamily="34" charset="0"/>
              <a:cs typeface="Arial" panose="020B0604020202020204" pitchFamily="34" charset="0"/>
            </a:endParaRPr>
          </a:p>
        </p:txBody>
      </p:sp>
      <p:pic>
        <p:nvPicPr>
          <p:cNvPr id="11" name="Bildobjekt 10" descr="물음표 참고 중복 · Pixabay의 무료 이미지"/>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3491" y="110871"/>
            <a:ext cx="1434454" cy="955929"/>
          </a:xfrm>
          <a:prstGeom prst="rect">
            <a:avLst/>
          </a:prstGeom>
        </p:spPr>
      </p:pic>
    </p:spTree>
    <p:extLst>
      <p:ext uri="{BB962C8B-B14F-4D97-AF65-F5344CB8AC3E}">
        <p14:creationId xmlns:p14="http://schemas.microsoft.com/office/powerpoint/2010/main" val="7058206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3856383" y="716536"/>
            <a:ext cx="5316192" cy="474133"/>
          </a:xfrm>
        </p:spPr>
        <p:txBody>
          <a:bodyPr>
            <a:normAutofit fontScale="90000"/>
          </a:bodyPr>
          <a:lstStyle/>
          <a:p>
            <a:r>
              <a:rPr lang="sv-SE" sz="2800" b="1" dirty="0" smtClean="0">
                <a:solidFill>
                  <a:schemeClr val="accent1">
                    <a:lumMod val="50000"/>
                  </a:schemeClr>
                </a:solidFill>
                <a:latin typeface="Arial" panose="020B0604020202020204" pitchFamily="34" charset="0"/>
                <a:cs typeface="Arial" panose="020B0604020202020204" pitchFamily="34" charset="0"/>
              </a:rPr>
              <a:t>10. Sök fadern via DNA-test</a:t>
            </a:r>
            <a:endParaRPr lang="sv-SE" sz="2800" dirty="0">
              <a:latin typeface="Arial" panose="020B0604020202020204" pitchFamily="34" charset="0"/>
              <a:cs typeface="Arial" panose="020B0604020202020204" pitchFamily="34" charset="0"/>
            </a:endParaRPr>
          </a:p>
        </p:txBody>
      </p:sp>
      <p:sp>
        <p:nvSpPr>
          <p:cNvPr id="3" name="Underrubrik 2"/>
          <p:cNvSpPr>
            <a:spLocks noGrp="1"/>
          </p:cNvSpPr>
          <p:nvPr>
            <p:ph type="subTitle" idx="1"/>
          </p:nvPr>
        </p:nvSpPr>
        <p:spPr>
          <a:xfrm>
            <a:off x="980661" y="1446896"/>
            <a:ext cx="10853530" cy="5252994"/>
          </a:xfrm>
        </p:spPr>
        <p:txBody>
          <a:bodyPr>
            <a:normAutofit/>
          </a:bodyPr>
          <a:lstStyle/>
          <a:p>
            <a:pPr algn="l"/>
            <a:endParaRPr lang="sv-SE" sz="1800" dirty="0" smtClean="0">
              <a:latin typeface="Arial" panose="020B0604020202020204" pitchFamily="34" charset="0"/>
              <a:cs typeface="Arial" panose="020B0604020202020204" pitchFamily="34" charset="0"/>
            </a:endParaRPr>
          </a:p>
          <a:p>
            <a:pPr algn="l"/>
            <a:endParaRPr lang="sv-SE" sz="1800" dirty="0" smtClean="0">
              <a:latin typeface="Arial" panose="020B0604020202020204" pitchFamily="34" charset="0"/>
              <a:cs typeface="Arial" panose="020B0604020202020204" pitchFamily="34" charset="0"/>
            </a:endParaRPr>
          </a:p>
        </p:txBody>
      </p:sp>
      <p:pic>
        <p:nvPicPr>
          <p:cNvPr id="4" name="Bildobjekt 3"/>
          <p:cNvPicPr>
            <a:picLocks noChangeAspect="1"/>
          </p:cNvPicPr>
          <p:nvPr/>
        </p:nvPicPr>
        <p:blipFill>
          <a:blip r:embed="rId2"/>
          <a:stretch>
            <a:fillRect/>
          </a:stretch>
        </p:blipFill>
        <p:spPr>
          <a:xfrm>
            <a:off x="1265254" y="322366"/>
            <a:ext cx="1579796" cy="611893"/>
          </a:xfrm>
          <a:prstGeom prst="rect">
            <a:avLst/>
          </a:prstGeom>
        </p:spPr>
      </p:pic>
      <p:sp>
        <p:nvSpPr>
          <p:cNvPr id="5" name="textruta 4"/>
          <p:cNvSpPr txBox="1"/>
          <p:nvPr/>
        </p:nvSpPr>
        <p:spPr>
          <a:xfrm>
            <a:off x="689113" y="2154862"/>
            <a:ext cx="11062620" cy="646331"/>
          </a:xfrm>
          <a:prstGeom prst="rect">
            <a:avLst/>
          </a:prstGeom>
          <a:noFill/>
        </p:spPr>
        <p:txBody>
          <a:bodyPr wrap="square" rtlCol="0">
            <a:spAutoFit/>
          </a:bodyPr>
          <a:lstStyle/>
          <a:p>
            <a:pPr marL="285750" indent="-285750">
              <a:buFont typeface="Arial" panose="020B0604020202020204" pitchFamily="34" charset="0"/>
              <a:buChar char="•"/>
            </a:pPr>
            <a:endParaRPr lang="sv-S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sv-SE" dirty="0">
              <a:latin typeface="Arial" panose="020B0604020202020204" pitchFamily="34" charset="0"/>
              <a:cs typeface="Arial" panose="020B0604020202020204" pitchFamily="34" charset="0"/>
            </a:endParaRPr>
          </a:p>
        </p:txBody>
      </p:sp>
      <p:sp>
        <p:nvSpPr>
          <p:cNvPr id="7" name="Rektangel 6"/>
          <p:cNvSpPr/>
          <p:nvPr/>
        </p:nvSpPr>
        <p:spPr>
          <a:xfrm>
            <a:off x="2028825" y="1446896"/>
            <a:ext cx="9191625" cy="2031325"/>
          </a:xfrm>
          <a:prstGeom prst="rect">
            <a:avLst/>
          </a:prstGeom>
        </p:spPr>
        <p:txBody>
          <a:bodyPr wrap="square">
            <a:spAutoFit/>
          </a:bodyPr>
          <a:lstStyle/>
          <a:p>
            <a:r>
              <a:rPr lang="sv-SE" dirty="0">
                <a:solidFill>
                  <a:srgbClr val="333333"/>
                </a:solidFill>
                <a:latin typeface="Arial" panose="020B0604020202020204" pitchFamily="34" charset="0"/>
                <a:cs typeface="Arial" panose="020B0604020202020204" pitchFamily="34" charset="0"/>
              </a:rPr>
              <a:t>DNA ger fantastiska möjligheter att hitta en okänd fader, som inte kunnat hittas på annat </a:t>
            </a:r>
            <a:r>
              <a:rPr lang="sv-SE" dirty="0" smtClean="0">
                <a:solidFill>
                  <a:srgbClr val="333333"/>
                </a:solidFill>
                <a:latin typeface="Arial" panose="020B0604020202020204" pitchFamily="34" charset="0"/>
                <a:cs typeface="Arial" panose="020B0604020202020204" pitchFamily="34" charset="0"/>
              </a:rPr>
              <a:t>sätt</a:t>
            </a:r>
            <a:r>
              <a:rPr lang="sv-SE" dirty="0">
                <a:solidFill>
                  <a:srgbClr val="333333"/>
                </a:solidFill>
                <a:latin typeface="Arial" panose="020B0604020202020204" pitchFamily="34" charset="0"/>
                <a:cs typeface="Arial" panose="020B0604020202020204" pitchFamily="34" charset="0"/>
              </a:rPr>
              <a:t>. Men det är inte så enkelt som att du gör ett DNA-test och får en lösning serverad. Det krävs alltid DNA-test av minst två personer och du behöver i princip alltid kombinera med pappersforskning.</a:t>
            </a:r>
          </a:p>
          <a:p>
            <a:r>
              <a:rPr lang="sv-SE" dirty="0">
                <a:solidFill>
                  <a:srgbClr val="333333"/>
                </a:solidFill>
                <a:latin typeface="Arial" panose="020B0604020202020204" pitchFamily="34" charset="0"/>
                <a:cs typeface="Arial" panose="020B0604020202020204" pitchFamily="34" charset="0"/>
              </a:rPr>
              <a:t>Chansen att identifiera en okänd fader med hjälp av DNA är störst om faderskapet finns nära i tiden. Möjligheterna minskar med antalet generationer som gått. Den mest avgörande omständigheten är dock om det finns någon misstänkt fader eller inte.</a:t>
            </a:r>
            <a:endParaRPr lang="sv-SE" b="0" i="0" dirty="0">
              <a:solidFill>
                <a:srgbClr val="333333"/>
              </a:solidFill>
              <a:effectLst/>
              <a:latin typeface="Arial" panose="020B0604020202020204" pitchFamily="34" charset="0"/>
              <a:cs typeface="Arial" panose="020B0604020202020204" pitchFamily="34" charset="0"/>
            </a:endParaRPr>
          </a:p>
        </p:txBody>
      </p:sp>
      <p:pic>
        <p:nvPicPr>
          <p:cNvPr id="9" name="Bildobjekt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1450" y="3509159"/>
            <a:ext cx="3979063" cy="2219345"/>
          </a:xfrm>
          <a:prstGeom prst="rect">
            <a:avLst/>
          </a:prstGeom>
        </p:spPr>
      </p:pic>
      <p:pic>
        <p:nvPicPr>
          <p:cNvPr id="10" name="Bildobjekt 9" descr="Dna Genetics Symbol · Free image on Pixaba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86875" y="396671"/>
            <a:ext cx="897033" cy="1001529"/>
          </a:xfrm>
          <a:prstGeom prst="rect">
            <a:avLst/>
          </a:prstGeom>
        </p:spPr>
      </p:pic>
    </p:spTree>
    <p:extLst>
      <p:ext uri="{BB962C8B-B14F-4D97-AF65-F5344CB8AC3E}">
        <p14:creationId xmlns:p14="http://schemas.microsoft.com/office/powerpoint/2010/main" val="13771632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3552825" y="716536"/>
            <a:ext cx="5619750" cy="474133"/>
          </a:xfrm>
        </p:spPr>
        <p:txBody>
          <a:bodyPr>
            <a:normAutofit fontScale="90000"/>
          </a:bodyPr>
          <a:lstStyle/>
          <a:p>
            <a:r>
              <a:rPr lang="sv-SE" sz="2800" b="1" dirty="0" smtClean="0">
                <a:solidFill>
                  <a:schemeClr val="accent1">
                    <a:lumMod val="50000"/>
                  </a:schemeClr>
                </a:solidFill>
                <a:latin typeface="Arial" panose="020B0604020202020204" pitchFamily="34" charset="0"/>
                <a:cs typeface="Arial" panose="020B0604020202020204" pitchFamily="34" charset="0"/>
              </a:rPr>
              <a:t>11. Kan vi hitta den okände fadern ?</a:t>
            </a:r>
            <a:endParaRPr lang="sv-SE" sz="2800" dirty="0">
              <a:latin typeface="Arial" panose="020B0604020202020204" pitchFamily="34" charset="0"/>
              <a:cs typeface="Arial" panose="020B0604020202020204" pitchFamily="34" charset="0"/>
            </a:endParaRPr>
          </a:p>
        </p:txBody>
      </p:sp>
      <p:sp>
        <p:nvSpPr>
          <p:cNvPr id="3" name="Underrubrik 2"/>
          <p:cNvSpPr>
            <a:spLocks noGrp="1"/>
          </p:cNvSpPr>
          <p:nvPr>
            <p:ph type="subTitle" idx="1"/>
          </p:nvPr>
        </p:nvSpPr>
        <p:spPr>
          <a:xfrm>
            <a:off x="980661" y="1446896"/>
            <a:ext cx="10853530" cy="5252994"/>
          </a:xfrm>
        </p:spPr>
        <p:txBody>
          <a:bodyPr>
            <a:normAutofit/>
          </a:bodyPr>
          <a:lstStyle/>
          <a:p>
            <a:pPr algn="l"/>
            <a:endParaRPr lang="sv-SE" sz="1800" dirty="0" smtClean="0">
              <a:latin typeface="Arial" panose="020B0604020202020204" pitchFamily="34" charset="0"/>
              <a:cs typeface="Arial" panose="020B0604020202020204" pitchFamily="34" charset="0"/>
            </a:endParaRPr>
          </a:p>
          <a:p>
            <a:pPr algn="l"/>
            <a:endParaRPr lang="sv-SE" sz="1800" dirty="0" smtClean="0">
              <a:latin typeface="Arial" panose="020B0604020202020204" pitchFamily="34" charset="0"/>
              <a:cs typeface="Arial" panose="020B0604020202020204" pitchFamily="34" charset="0"/>
            </a:endParaRPr>
          </a:p>
        </p:txBody>
      </p:sp>
      <p:pic>
        <p:nvPicPr>
          <p:cNvPr id="4" name="Bildobjekt 3"/>
          <p:cNvPicPr>
            <a:picLocks noChangeAspect="1"/>
          </p:cNvPicPr>
          <p:nvPr/>
        </p:nvPicPr>
        <p:blipFill>
          <a:blip r:embed="rId2"/>
          <a:stretch>
            <a:fillRect/>
          </a:stretch>
        </p:blipFill>
        <p:spPr>
          <a:xfrm>
            <a:off x="1265254" y="322366"/>
            <a:ext cx="1579796" cy="611893"/>
          </a:xfrm>
          <a:prstGeom prst="rect">
            <a:avLst/>
          </a:prstGeom>
        </p:spPr>
      </p:pic>
      <p:sp>
        <p:nvSpPr>
          <p:cNvPr id="5" name="textruta 4"/>
          <p:cNvSpPr txBox="1"/>
          <p:nvPr/>
        </p:nvSpPr>
        <p:spPr>
          <a:xfrm>
            <a:off x="689113" y="2154862"/>
            <a:ext cx="11062620" cy="646331"/>
          </a:xfrm>
          <a:prstGeom prst="rect">
            <a:avLst/>
          </a:prstGeom>
          <a:noFill/>
        </p:spPr>
        <p:txBody>
          <a:bodyPr wrap="square" rtlCol="0">
            <a:spAutoFit/>
          </a:bodyPr>
          <a:lstStyle/>
          <a:p>
            <a:pPr marL="285750" indent="-285750">
              <a:buFont typeface="Arial" panose="020B0604020202020204" pitchFamily="34" charset="0"/>
              <a:buChar char="•"/>
            </a:pPr>
            <a:endParaRPr lang="sv-S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sv-SE" dirty="0">
              <a:latin typeface="Arial" panose="020B0604020202020204" pitchFamily="34" charset="0"/>
              <a:cs typeface="Arial" panose="020B0604020202020204" pitchFamily="34" charset="0"/>
            </a:endParaRPr>
          </a:p>
        </p:txBody>
      </p:sp>
      <p:pic>
        <p:nvPicPr>
          <p:cNvPr id="11" name="Platshållare för innehåll 3"/>
          <p:cNvPicPr>
            <a:picLocks noChangeAspect="1"/>
          </p:cNvPicPr>
          <p:nvPr/>
        </p:nvPicPr>
        <p:blipFill>
          <a:blip r:embed="rId3"/>
          <a:stretch>
            <a:fillRect/>
          </a:stretch>
        </p:blipFill>
        <p:spPr>
          <a:xfrm>
            <a:off x="1743906" y="2478027"/>
            <a:ext cx="8386228" cy="3608448"/>
          </a:xfrm>
          <a:prstGeom prst="rect">
            <a:avLst/>
          </a:prstGeom>
        </p:spPr>
      </p:pic>
      <p:sp>
        <p:nvSpPr>
          <p:cNvPr id="6" name="textruta 5"/>
          <p:cNvSpPr txBox="1"/>
          <p:nvPr/>
        </p:nvSpPr>
        <p:spPr>
          <a:xfrm>
            <a:off x="2303910" y="1939378"/>
            <a:ext cx="8117579" cy="369332"/>
          </a:xfrm>
          <a:prstGeom prst="rect">
            <a:avLst/>
          </a:prstGeom>
          <a:noFill/>
        </p:spPr>
        <p:txBody>
          <a:bodyPr wrap="square" rtlCol="0">
            <a:spAutoFit/>
          </a:bodyPr>
          <a:lstStyle/>
          <a:p>
            <a:r>
              <a:rPr lang="sv-SE" dirty="0" smtClean="0">
                <a:latin typeface="Arial" panose="020B0604020202020204" pitchFamily="34" charset="0"/>
                <a:cs typeface="Arial" panose="020B0604020202020204" pitchFamily="34" charset="0"/>
              </a:rPr>
              <a:t>Möjligheter, enligt presentation av Niklas Hertzman – Arkiv Digital</a:t>
            </a:r>
            <a:endParaRPr lang="sv-S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44642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2"/>
          <a:stretch>
            <a:fillRect/>
          </a:stretch>
        </p:blipFill>
        <p:spPr>
          <a:xfrm>
            <a:off x="1265254" y="322366"/>
            <a:ext cx="1579796" cy="611893"/>
          </a:xfrm>
          <a:prstGeom prst="rect">
            <a:avLst/>
          </a:prstGeom>
        </p:spPr>
      </p:pic>
      <p:sp>
        <p:nvSpPr>
          <p:cNvPr id="6" name="Rubrik 1"/>
          <p:cNvSpPr>
            <a:spLocks noGrp="1"/>
          </p:cNvSpPr>
          <p:nvPr>
            <p:ph idx="1"/>
          </p:nvPr>
        </p:nvSpPr>
        <p:spPr>
          <a:xfrm>
            <a:off x="809625" y="1038225"/>
            <a:ext cx="10515600" cy="4881563"/>
          </a:xfrm>
        </p:spPr>
        <p:txBody>
          <a:bodyPr>
            <a:normAutofit/>
          </a:bodyPr>
          <a:lstStyle/>
          <a:p>
            <a:pPr marL="0" indent="0">
              <a:buNone/>
            </a:pPr>
            <a:r>
              <a:rPr lang="sv-SE" sz="2800" b="1" dirty="0" smtClean="0">
                <a:solidFill>
                  <a:schemeClr val="accent1">
                    <a:lumMod val="50000"/>
                  </a:schemeClr>
                </a:solidFill>
                <a:latin typeface="Arial" panose="020B0604020202020204" pitchFamily="34" charset="0"/>
                <a:cs typeface="Arial" panose="020B0604020202020204" pitchFamily="34" charset="0"/>
              </a:rPr>
              <a:t>			Fader okänd, eller </a:t>
            </a:r>
            <a:r>
              <a:rPr lang="sv-SE" sz="2800" b="1" dirty="0" smtClean="0">
                <a:solidFill>
                  <a:srgbClr val="FF0000"/>
                </a:solidFill>
                <a:latin typeface="Arial" panose="020B0604020202020204" pitchFamily="34" charset="0"/>
                <a:cs typeface="Arial" panose="020B0604020202020204" pitchFamily="34" charset="0"/>
              </a:rPr>
              <a:t>känd</a:t>
            </a:r>
            <a:r>
              <a:rPr lang="sv-SE" sz="2800" b="1" dirty="0" smtClean="0">
                <a:solidFill>
                  <a:schemeClr val="accent1">
                    <a:lumMod val="50000"/>
                  </a:schemeClr>
                </a:solidFill>
                <a:latin typeface="Arial" panose="020B0604020202020204" pitchFamily="34" charset="0"/>
                <a:cs typeface="Arial" panose="020B0604020202020204" pitchFamily="34" charset="0"/>
              </a:rPr>
              <a:t> ?</a:t>
            </a:r>
            <a:endParaRPr lang="sv-SE" sz="2800" dirty="0">
              <a:latin typeface="Arial" panose="020B0604020202020204" pitchFamily="34" charset="0"/>
              <a:cs typeface="Arial" panose="020B0604020202020204" pitchFamily="34" charset="0"/>
            </a:endParaRPr>
          </a:p>
        </p:txBody>
      </p:sp>
      <p:sp>
        <p:nvSpPr>
          <p:cNvPr id="7" name="textruta 6"/>
          <p:cNvSpPr txBox="1"/>
          <p:nvPr/>
        </p:nvSpPr>
        <p:spPr>
          <a:xfrm>
            <a:off x="1265254" y="1832401"/>
            <a:ext cx="9564671" cy="3293209"/>
          </a:xfrm>
          <a:prstGeom prst="rect">
            <a:avLst/>
          </a:prstGeom>
          <a:noFill/>
        </p:spPr>
        <p:txBody>
          <a:bodyPr wrap="square" rtlCol="0">
            <a:spAutoFit/>
          </a:bodyPr>
          <a:lstStyle/>
          <a:p>
            <a:pPr algn="ctr"/>
            <a:r>
              <a:rPr lang="sv-SE" sz="2000" dirty="0" smtClean="0">
                <a:latin typeface="Comic Sans MS" panose="030F0702030302020204" pitchFamily="66" charset="0"/>
                <a:cs typeface="Arial" panose="020B0604020202020204" pitchFamily="34" charset="0"/>
              </a:rPr>
              <a:t>Att spåra en okänd fader kan vara svårt, men är inte omöjligt !</a:t>
            </a:r>
          </a:p>
          <a:p>
            <a:pPr algn="ctr"/>
            <a:endParaRPr lang="sv-SE" sz="2000" dirty="0">
              <a:latin typeface="Comic Sans MS" panose="030F0702030302020204" pitchFamily="66" charset="0"/>
              <a:cs typeface="Arial" panose="020B0604020202020204" pitchFamily="34" charset="0"/>
            </a:endParaRPr>
          </a:p>
          <a:p>
            <a:pPr algn="ctr"/>
            <a:r>
              <a:rPr lang="sv-SE" sz="2800" dirty="0" smtClean="0">
                <a:latin typeface="Comic Sans MS" panose="030F0702030302020204" pitchFamily="66" charset="0"/>
                <a:cs typeface="Arial" panose="020B0604020202020204" pitchFamily="34" charset="0"/>
              </a:rPr>
              <a:t>Lycka till!</a:t>
            </a:r>
          </a:p>
          <a:p>
            <a:pPr algn="ctr"/>
            <a:endParaRPr lang="sv-SE" sz="2000" dirty="0">
              <a:latin typeface="Comic Sans MS" panose="030F0702030302020204" pitchFamily="66" charset="0"/>
              <a:cs typeface="Arial" panose="020B0604020202020204" pitchFamily="34" charset="0"/>
            </a:endParaRPr>
          </a:p>
          <a:p>
            <a:endParaRPr lang="sv-SE" sz="2000" dirty="0" smtClean="0">
              <a:latin typeface="Comic Sans MS" panose="030F0702030302020204" pitchFamily="66" charset="0"/>
              <a:cs typeface="Arial" panose="020B0604020202020204" pitchFamily="34" charset="0"/>
            </a:endParaRPr>
          </a:p>
          <a:p>
            <a:endParaRPr lang="sv-SE" sz="2000" dirty="0">
              <a:latin typeface="Comic Sans MS" panose="030F0702030302020204" pitchFamily="66" charset="0"/>
              <a:cs typeface="Arial" panose="020B0604020202020204" pitchFamily="34" charset="0"/>
            </a:endParaRPr>
          </a:p>
          <a:p>
            <a:endParaRPr lang="sv-SE" sz="2000" dirty="0" smtClean="0">
              <a:latin typeface="Comic Sans MS" panose="030F0702030302020204" pitchFamily="66" charset="0"/>
              <a:cs typeface="Arial" panose="020B0604020202020204" pitchFamily="34" charset="0"/>
            </a:endParaRPr>
          </a:p>
          <a:p>
            <a:r>
              <a:rPr lang="sv-SE" sz="2000" dirty="0" smtClean="0">
                <a:latin typeface="Comic Sans MS" panose="030F0702030302020204" pitchFamily="66" charset="0"/>
                <a:cs typeface="Arial" panose="020B0604020202020204" pitchFamily="34" charset="0"/>
              </a:rPr>
              <a:t>Källor:	</a:t>
            </a:r>
          </a:p>
          <a:p>
            <a:pPr marL="342900" indent="-342900">
              <a:buFont typeface="Wingdings" panose="05000000000000000000" pitchFamily="2" charset="2"/>
              <a:buChar char="Ø"/>
            </a:pPr>
            <a:r>
              <a:rPr lang="sv-SE" sz="2000" dirty="0" smtClean="0">
                <a:latin typeface="Comic Sans MS" panose="030F0702030302020204" pitchFamily="66" charset="0"/>
                <a:cs typeface="Arial" panose="020B0604020202020204" pitchFamily="34" charset="0"/>
              </a:rPr>
              <a:t>Fader okänd, Sveriges Släktforskarförbund, Elisabeth Reuterswärd</a:t>
            </a:r>
          </a:p>
          <a:p>
            <a:pPr marL="342900" indent="-342900">
              <a:buFont typeface="Wingdings" panose="05000000000000000000" pitchFamily="2" charset="2"/>
              <a:buChar char="Ø"/>
            </a:pPr>
            <a:r>
              <a:rPr lang="sv-SE" sz="2000" dirty="0" smtClean="0">
                <a:latin typeface="Comic Sans MS" panose="030F0702030302020204" pitchFamily="66" charset="0"/>
                <a:cs typeface="Arial" panose="020B0604020202020204" pitchFamily="34" charset="0"/>
              </a:rPr>
              <a:t>Arkiv Digital</a:t>
            </a:r>
            <a:endParaRPr lang="sv-SE" sz="2000" dirty="0">
              <a:latin typeface="Comic Sans MS" panose="030F0702030302020204" pitchFamily="66" charset="0"/>
              <a:cs typeface="Arial" panose="020B0604020202020204" pitchFamily="34" charset="0"/>
            </a:endParaRPr>
          </a:p>
        </p:txBody>
      </p:sp>
    </p:spTree>
    <p:extLst>
      <p:ext uri="{BB962C8B-B14F-4D97-AF65-F5344CB8AC3E}">
        <p14:creationId xmlns:p14="http://schemas.microsoft.com/office/powerpoint/2010/main" val="6752155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3488267" y="666045"/>
            <a:ext cx="4357511" cy="474133"/>
          </a:xfrm>
        </p:spPr>
        <p:txBody>
          <a:bodyPr>
            <a:normAutofit fontScale="90000"/>
          </a:bodyPr>
          <a:lstStyle/>
          <a:p>
            <a:r>
              <a:rPr lang="sv-SE" sz="2800" b="1" dirty="0" smtClean="0">
                <a:solidFill>
                  <a:schemeClr val="accent1">
                    <a:lumMod val="50000"/>
                  </a:schemeClr>
                </a:solidFill>
                <a:latin typeface="Arial" panose="020B0604020202020204" pitchFamily="34" charset="0"/>
                <a:cs typeface="Arial" panose="020B0604020202020204" pitchFamily="34" charset="0"/>
              </a:rPr>
              <a:t>1. Inledning (1)</a:t>
            </a:r>
            <a:endParaRPr lang="sv-SE" sz="2800" dirty="0">
              <a:latin typeface="Arial" panose="020B0604020202020204" pitchFamily="34" charset="0"/>
              <a:cs typeface="Arial" panose="020B0604020202020204" pitchFamily="34" charset="0"/>
            </a:endParaRPr>
          </a:p>
        </p:txBody>
      </p:sp>
      <p:sp>
        <p:nvSpPr>
          <p:cNvPr id="3" name="Underrubrik 2"/>
          <p:cNvSpPr>
            <a:spLocks noGrp="1"/>
          </p:cNvSpPr>
          <p:nvPr>
            <p:ph type="subTitle" idx="1"/>
          </p:nvPr>
        </p:nvSpPr>
        <p:spPr>
          <a:xfrm>
            <a:off x="936977" y="1569156"/>
            <a:ext cx="10453511" cy="5046134"/>
          </a:xfrm>
        </p:spPr>
        <p:txBody>
          <a:bodyPr>
            <a:normAutofit/>
          </a:bodyPr>
          <a:lstStyle/>
          <a:p>
            <a:pPr marL="285750" indent="-285750" algn="l">
              <a:buFont typeface="Arial" panose="020B0604020202020204" pitchFamily="34" charset="0"/>
              <a:buChar char="•"/>
            </a:pPr>
            <a:r>
              <a:rPr lang="sv-SE" sz="1800" dirty="0" smtClean="0">
                <a:latin typeface="Arial" panose="020B0604020202020204" pitchFamily="34" charset="0"/>
                <a:cs typeface="Arial" panose="020B0604020202020204" pitchFamily="34" charset="0"/>
              </a:rPr>
              <a:t>Begreppet </a:t>
            </a:r>
            <a:r>
              <a:rPr lang="sv-SE" sz="1800" u="sng" dirty="0" smtClean="0">
                <a:latin typeface="Arial" panose="020B0604020202020204" pitchFamily="34" charset="0"/>
                <a:cs typeface="Arial" panose="020B0604020202020204" pitchFamily="34" charset="0"/>
              </a:rPr>
              <a:t>oäkta (oä) barn</a:t>
            </a:r>
            <a:r>
              <a:rPr lang="sv-SE" sz="1800" dirty="0" smtClean="0">
                <a:latin typeface="Arial" panose="020B0604020202020204" pitchFamily="34" charset="0"/>
                <a:cs typeface="Arial" panose="020B0604020202020204" pitchFamily="34" charset="0"/>
              </a:rPr>
              <a:t> innebär så klart inte att barnet inte var äkta, utan att barnet var fött utom äktenskapet. Det var dåtidens sätt att skriva och ange. Vi kan inte ändra på historien, bara att lära oss av den.</a:t>
            </a:r>
          </a:p>
          <a:p>
            <a:pPr marL="285750" indent="-285750" algn="l">
              <a:buFont typeface="Arial" panose="020B0604020202020204" pitchFamily="34" charset="0"/>
              <a:buChar char="•"/>
            </a:pPr>
            <a:r>
              <a:rPr lang="sv-SE" sz="1800" dirty="0" smtClean="0">
                <a:latin typeface="Arial" panose="020B0604020202020204" pitchFamily="34" charset="0"/>
                <a:cs typeface="Arial" panose="020B0604020202020204" pitchFamily="34" charset="0"/>
              </a:rPr>
              <a:t>I mitten av 1700-talet föddes 2% av barnen av ogifta mödrar (år 1750 endast 1328 barn i Sverige)</a:t>
            </a:r>
          </a:p>
          <a:p>
            <a:pPr marL="285750" indent="-285750" algn="l">
              <a:buFont typeface="Arial" panose="020B0604020202020204" pitchFamily="34" charset="0"/>
              <a:buChar char="•"/>
            </a:pPr>
            <a:r>
              <a:rPr lang="sv-SE" sz="1800" dirty="0" smtClean="0">
                <a:latin typeface="Arial" panose="020B0604020202020204" pitchFamily="34" charset="0"/>
                <a:cs typeface="Arial" panose="020B0604020202020204" pitchFamily="34" charset="0"/>
              </a:rPr>
              <a:t>År </a:t>
            </a:r>
            <a:r>
              <a:rPr lang="sv-SE" sz="1800" dirty="0">
                <a:latin typeface="Arial" panose="020B0604020202020204" pitchFamily="34" charset="0"/>
                <a:cs typeface="Arial" panose="020B0604020202020204" pitchFamily="34" charset="0"/>
              </a:rPr>
              <a:t>1800 föddes </a:t>
            </a:r>
            <a:r>
              <a:rPr lang="sv-SE" sz="1800" dirty="0" smtClean="0">
                <a:latin typeface="Arial" panose="020B0604020202020204" pitchFamily="34" charset="0"/>
                <a:cs typeface="Arial" panose="020B0604020202020204" pitchFamily="34" charset="0"/>
              </a:rPr>
              <a:t>5</a:t>
            </a:r>
            <a:r>
              <a:rPr lang="sv-SE" sz="1800" dirty="0">
                <a:latin typeface="Arial" panose="020B0604020202020204" pitchFamily="34" charset="0"/>
                <a:cs typeface="Arial" panose="020B0604020202020204" pitchFamily="34" charset="0"/>
              </a:rPr>
              <a:t>% av barnen av ogifta mödrar</a:t>
            </a:r>
          </a:p>
          <a:p>
            <a:pPr marL="285750" indent="-285750" algn="l">
              <a:buFont typeface="Arial" panose="020B0604020202020204" pitchFamily="34" charset="0"/>
              <a:buChar char="•"/>
            </a:pPr>
            <a:r>
              <a:rPr lang="sv-SE" sz="1800" dirty="0" smtClean="0">
                <a:latin typeface="Arial" panose="020B0604020202020204" pitchFamily="34" charset="0"/>
                <a:cs typeface="Arial" panose="020B0604020202020204" pitchFamily="34" charset="0"/>
              </a:rPr>
              <a:t>Under hela 1800-talet ökade antalet födda barn utom äktenskapet dramatiskt, med stora lokala och regionala variationer.</a:t>
            </a:r>
          </a:p>
          <a:p>
            <a:pPr marL="285750" indent="-285750" algn="l">
              <a:buFont typeface="Arial" panose="020B0604020202020204" pitchFamily="34" charset="0"/>
              <a:buChar char="•"/>
            </a:pPr>
            <a:r>
              <a:rPr lang="sv-SE" sz="1800" dirty="0">
                <a:latin typeface="Arial" panose="020B0604020202020204" pitchFamily="34" charset="0"/>
                <a:cs typeface="Arial" panose="020B0604020202020204" pitchFamily="34" charset="0"/>
              </a:rPr>
              <a:t>Före 1938 var alla former av </a:t>
            </a:r>
            <a:r>
              <a:rPr lang="sv-SE" sz="1800" dirty="0" smtClean="0">
                <a:latin typeface="Arial" panose="020B0604020202020204" pitchFamily="34" charset="0"/>
                <a:cs typeface="Arial" panose="020B0604020202020204" pitchFamily="34" charset="0"/>
              </a:rPr>
              <a:t>aborter </a:t>
            </a:r>
            <a:r>
              <a:rPr lang="sv-SE" sz="1800" dirty="0">
                <a:latin typeface="Arial" panose="020B0604020202020204" pitchFamily="34" charset="0"/>
                <a:cs typeface="Arial" panose="020B0604020202020204" pitchFamily="34" charset="0"/>
              </a:rPr>
              <a:t>illegala i Sverige</a:t>
            </a:r>
          </a:p>
          <a:p>
            <a:pPr marL="285750" indent="-285750" algn="l">
              <a:buFont typeface="Arial" panose="020B0604020202020204" pitchFamily="34" charset="0"/>
              <a:buChar char="•"/>
            </a:pPr>
            <a:r>
              <a:rPr lang="sv-SE" sz="1800" dirty="0" smtClean="0">
                <a:latin typeface="Arial" panose="020B0604020202020204" pitchFamily="34" charset="0"/>
                <a:cs typeface="Arial" panose="020B0604020202020204" pitchFamily="34" charset="0"/>
              </a:rPr>
              <a:t>På </a:t>
            </a:r>
            <a:r>
              <a:rPr lang="sv-SE" sz="1800" dirty="0">
                <a:latin typeface="Arial" panose="020B0604020202020204" pitchFamily="34" charset="0"/>
                <a:cs typeface="Arial" panose="020B0604020202020204" pitchFamily="34" charset="0"/>
              </a:rPr>
              <a:t>1960-talet föddes c:a 10% av alla svenska barn utom äktenskapet, därefter ökade siffran dramatiskt</a:t>
            </a:r>
          </a:p>
          <a:p>
            <a:pPr marL="285750" indent="-285750" algn="l">
              <a:buFont typeface="Arial" panose="020B0604020202020204" pitchFamily="34" charset="0"/>
              <a:buChar char="•"/>
            </a:pPr>
            <a:r>
              <a:rPr lang="sv-SE" sz="1800" dirty="0" smtClean="0">
                <a:latin typeface="Arial" panose="020B0604020202020204" pitchFamily="34" charset="0"/>
                <a:cs typeface="Arial" panose="020B0604020202020204" pitchFamily="34" charset="0"/>
              </a:rPr>
              <a:t>I dag föds en majoritet av alla barn i Sverige utom äktenskapet. Det är inget lagbrott, och heller ingen synd enligt Svenska kyrkan</a:t>
            </a:r>
          </a:p>
          <a:p>
            <a:pPr marL="285750" indent="-285750" algn="l">
              <a:buFont typeface="Arial" panose="020B0604020202020204" pitchFamily="34" charset="0"/>
              <a:buChar char="•"/>
            </a:pPr>
            <a:endParaRPr lang="sv-SE" sz="1800" dirty="0">
              <a:latin typeface="Arial" panose="020B0604020202020204" pitchFamily="34" charset="0"/>
              <a:cs typeface="Arial" panose="020B0604020202020204" pitchFamily="34" charset="0"/>
            </a:endParaRPr>
          </a:p>
          <a:p>
            <a:pPr algn="l"/>
            <a:r>
              <a:rPr lang="sv-SE" sz="1800" dirty="0" smtClean="0">
                <a:latin typeface="Arial" panose="020B0604020202020204" pitchFamily="34" charset="0"/>
                <a:cs typeface="Arial" panose="020B0604020202020204" pitchFamily="34" charset="0"/>
              </a:rPr>
              <a:t>				Se diagram på nästa sida</a:t>
            </a:r>
          </a:p>
          <a:p>
            <a:pPr algn="l"/>
            <a:endParaRPr lang="sv-SE" sz="1800" dirty="0" smtClean="0">
              <a:latin typeface="Arial" panose="020B0604020202020204" pitchFamily="34" charset="0"/>
              <a:cs typeface="Arial" panose="020B0604020202020204" pitchFamily="34" charset="0"/>
            </a:endParaRPr>
          </a:p>
          <a:p>
            <a:pPr algn="l"/>
            <a:endParaRPr lang="sv-SE" sz="1800" dirty="0" smtClean="0">
              <a:latin typeface="Arial" panose="020B0604020202020204" pitchFamily="34" charset="0"/>
              <a:cs typeface="Arial" panose="020B0604020202020204" pitchFamily="34" charset="0"/>
            </a:endParaRPr>
          </a:p>
        </p:txBody>
      </p:sp>
      <p:pic>
        <p:nvPicPr>
          <p:cNvPr id="4" name="Bildobjekt 3"/>
          <p:cNvPicPr>
            <a:picLocks noChangeAspect="1"/>
          </p:cNvPicPr>
          <p:nvPr/>
        </p:nvPicPr>
        <p:blipFill>
          <a:blip r:embed="rId2"/>
          <a:stretch>
            <a:fillRect/>
          </a:stretch>
        </p:blipFill>
        <p:spPr>
          <a:xfrm>
            <a:off x="1433689" y="404107"/>
            <a:ext cx="1579796" cy="611893"/>
          </a:xfrm>
          <a:prstGeom prst="rect">
            <a:avLst/>
          </a:prstGeom>
        </p:spPr>
      </p:pic>
    </p:spTree>
    <p:extLst>
      <p:ext uri="{BB962C8B-B14F-4D97-AF65-F5344CB8AC3E}">
        <p14:creationId xmlns:p14="http://schemas.microsoft.com/office/powerpoint/2010/main" val="12127598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3488267" y="666045"/>
            <a:ext cx="4357511" cy="474133"/>
          </a:xfrm>
        </p:spPr>
        <p:txBody>
          <a:bodyPr>
            <a:normAutofit fontScale="90000"/>
          </a:bodyPr>
          <a:lstStyle/>
          <a:p>
            <a:r>
              <a:rPr lang="sv-SE" sz="2800" b="1" dirty="0" smtClean="0">
                <a:solidFill>
                  <a:schemeClr val="accent1">
                    <a:lumMod val="50000"/>
                  </a:schemeClr>
                </a:solidFill>
                <a:latin typeface="Arial" panose="020B0604020202020204" pitchFamily="34" charset="0"/>
                <a:cs typeface="Arial" panose="020B0604020202020204" pitchFamily="34" charset="0"/>
              </a:rPr>
              <a:t>1. Inledning (2)</a:t>
            </a:r>
            <a:endParaRPr lang="sv-SE" sz="2800" dirty="0">
              <a:latin typeface="Arial" panose="020B0604020202020204" pitchFamily="34" charset="0"/>
              <a:cs typeface="Arial" panose="020B0604020202020204" pitchFamily="34" charset="0"/>
            </a:endParaRPr>
          </a:p>
        </p:txBody>
      </p:sp>
      <p:sp>
        <p:nvSpPr>
          <p:cNvPr id="3" name="Underrubrik 2"/>
          <p:cNvSpPr>
            <a:spLocks noGrp="1"/>
          </p:cNvSpPr>
          <p:nvPr>
            <p:ph type="subTitle" idx="1"/>
          </p:nvPr>
        </p:nvSpPr>
        <p:spPr>
          <a:xfrm>
            <a:off x="936977" y="1320800"/>
            <a:ext cx="10453511" cy="5294490"/>
          </a:xfrm>
        </p:spPr>
        <p:txBody>
          <a:bodyPr>
            <a:normAutofit/>
          </a:bodyPr>
          <a:lstStyle/>
          <a:p>
            <a:pPr algn="l"/>
            <a:endParaRPr lang="sv-SE" sz="1800" dirty="0" smtClean="0">
              <a:latin typeface="Arial" panose="020B0604020202020204" pitchFamily="34" charset="0"/>
              <a:cs typeface="Arial" panose="020B0604020202020204" pitchFamily="34" charset="0"/>
            </a:endParaRPr>
          </a:p>
          <a:p>
            <a:pPr algn="l"/>
            <a:endParaRPr lang="sv-SE" sz="1800" dirty="0" smtClean="0">
              <a:latin typeface="Arial" panose="020B0604020202020204" pitchFamily="34" charset="0"/>
              <a:cs typeface="Arial" panose="020B0604020202020204" pitchFamily="34" charset="0"/>
            </a:endParaRPr>
          </a:p>
        </p:txBody>
      </p:sp>
      <p:pic>
        <p:nvPicPr>
          <p:cNvPr id="4" name="Bildobjekt 3"/>
          <p:cNvPicPr>
            <a:picLocks noChangeAspect="1"/>
          </p:cNvPicPr>
          <p:nvPr/>
        </p:nvPicPr>
        <p:blipFill>
          <a:blip r:embed="rId2"/>
          <a:stretch>
            <a:fillRect/>
          </a:stretch>
        </p:blipFill>
        <p:spPr>
          <a:xfrm>
            <a:off x="1433689" y="404107"/>
            <a:ext cx="1579796" cy="611893"/>
          </a:xfrm>
          <a:prstGeom prst="rect">
            <a:avLst/>
          </a:prstGeom>
        </p:spPr>
      </p:pic>
      <p:pic>
        <p:nvPicPr>
          <p:cNvPr id="5" name="Bildobjekt 4"/>
          <p:cNvPicPr>
            <a:picLocks noChangeAspect="1"/>
          </p:cNvPicPr>
          <p:nvPr/>
        </p:nvPicPr>
        <p:blipFill>
          <a:blip r:embed="rId3"/>
          <a:stretch>
            <a:fillRect/>
          </a:stretch>
        </p:blipFill>
        <p:spPr>
          <a:xfrm>
            <a:off x="936977" y="1320800"/>
            <a:ext cx="9866490" cy="5462588"/>
          </a:xfrm>
          <a:prstGeom prst="rect">
            <a:avLst/>
          </a:prstGeom>
        </p:spPr>
      </p:pic>
    </p:spTree>
    <p:extLst>
      <p:ext uri="{BB962C8B-B14F-4D97-AF65-F5344CB8AC3E}">
        <p14:creationId xmlns:p14="http://schemas.microsoft.com/office/powerpoint/2010/main" val="16954567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433689" y="666045"/>
            <a:ext cx="9787467" cy="474133"/>
          </a:xfrm>
        </p:spPr>
        <p:txBody>
          <a:bodyPr>
            <a:normAutofit fontScale="90000"/>
          </a:bodyPr>
          <a:lstStyle/>
          <a:p>
            <a:r>
              <a:rPr lang="sv-SE" sz="2800" b="1" dirty="0" smtClean="0">
                <a:solidFill>
                  <a:schemeClr val="accent1">
                    <a:lumMod val="50000"/>
                  </a:schemeClr>
                </a:solidFill>
                <a:latin typeface="Arial" panose="020B0604020202020204" pitchFamily="34" charset="0"/>
                <a:cs typeface="Arial" panose="020B0604020202020204" pitchFamily="34" charset="0"/>
              </a:rPr>
              <a:t>2. Okänd, men inte spårlöst försvunnen</a:t>
            </a:r>
            <a:endParaRPr lang="sv-SE" sz="2800" dirty="0">
              <a:latin typeface="Arial" panose="020B0604020202020204" pitchFamily="34" charset="0"/>
              <a:cs typeface="Arial" panose="020B0604020202020204" pitchFamily="34" charset="0"/>
            </a:endParaRPr>
          </a:p>
        </p:txBody>
      </p:sp>
      <p:sp>
        <p:nvSpPr>
          <p:cNvPr id="3" name="Underrubrik 2"/>
          <p:cNvSpPr>
            <a:spLocks noGrp="1"/>
          </p:cNvSpPr>
          <p:nvPr>
            <p:ph type="subTitle" idx="1"/>
          </p:nvPr>
        </p:nvSpPr>
        <p:spPr>
          <a:xfrm>
            <a:off x="936977" y="3431822"/>
            <a:ext cx="10453511" cy="3183468"/>
          </a:xfrm>
        </p:spPr>
        <p:txBody>
          <a:bodyPr>
            <a:normAutofit/>
          </a:bodyPr>
          <a:lstStyle/>
          <a:p>
            <a:pPr algn="l"/>
            <a:endParaRPr lang="sv-SE" sz="1800" dirty="0" smtClean="0">
              <a:latin typeface="Arial" panose="020B0604020202020204" pitchFamily="34" charset="0"/>
              <a:cs typeface="Arial" panose="020B0604020202020204" pitchFamily="34" charset="0"/>
            </a:endParaRPr>
          </a:p>
          <a:p>
            <a:pPr algn="l"/>
            <a:endParaRPr lang="sv-SE" sz="1800" dirty="0" smtClean="0">
              <a:latin typeface="Arial" panose="020B0604020202020204" pitchFamily="34" charset="0"/>
              <a:cs typeface="Arial" panose="020B0604020202020204" pitchFamily="34" charset="0"/>
            </a:endParaRPr>
          </a:p>
        </p:txBody>
      </p:sp>
      <p:pic>
        <p:nvPicPr>
          <p:cNvPr id="4" name="Bildobjekt 3"/>
          <p:cNvPicPr>
            <a:picLocks noChangeAspect="1"/>
          </p:cNvPicPr>
          <p:nvPr/>
        </p:nvPicPr>
        <p:blipFill>
          <a:blip r:embed="rId2"/>
          <a:stretch>
            <a:fillRect/>
          </a:stretch>
        </p:blipFill>
        <p:spPr>
          <a:xfrm>
            <a:off x="1433689" y="404107"/>
            <a:ext cx="1579796" cy="611893"/>
          </a:xfrm>
          <a:prstGeom prst="rect">
            <a:avLst/>
          </a:prstGeom>
        </p:spPr>
      </p:pic>
      <p:sp>
        <p:nvSpPr>
          <p:cNvPr id="5" name="textruta 4"/>
          <p:cNvSpPr txBox="1"/>
          <p:nvPr/>
        </p:nvSpPr>
        <p:spPr>
          <a:xfrm>
            <a:off x="936977" y="1847840"/>
            <a:ext cx="10538178" cy="4308872"/>
          </a:xfrm>
          <a:prstGeom prst="rect">
            <a:avLst/>
          </a:prstGeom>
          <a:noFill/>
        </p:spPr>
        <p:txBody>
          <a:bodyPr wrap="square" rtlCol="0">
            <a:spAutoFit/>
          </a:bodyPr>
          <a:lstStyle/>
          <a:p>
            <a:pPr marL="285750" indent="-285750">
              <a:buFont typeface="Arial" panose="020B0604020202020204" pitchFamily="34" charset="0"/>
              <a:buChar char="•"/>
            </a:pPr>
            <a:r>
              <a:rPr lang="sv-SE" dirty="0" smtClean="0">
                <a:latin typeface="Arial" panose="020B0604020202020204" pitchFamily="34" charset="0"/>
                <a:cs typeface="Arial" panose="020B0604020202020204" pitchFamily="34" charset="0"/>
              </a:rPr>
              <a:t>Det barn som inte känner till vilka dess egna föräldrar är, berövas sin egen härkomst och historia, även del av sin identitet.</a:t>
            </a:r>
          </a:p>
          <a:p>
            <a:pPr marL="285750" indent="-285750">
              <a:buFont typeface="Arial" panose="020B0604020202020204" pitchFamily="34" charset="0"/>
              <a:buChar char="•"/>
            </a:pPr>
            <a:endParaRPr lang="sv-SE" sz="8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dirty="0" smtClean="0">
                <a:latin typeface="Arial" panose="020B0604020202020204" pitchFamily="34" charset="0"/>
                <a:cs typeface="Arial" panose="020B0604020202020204" pitchFamily="34" charset="0"/>
              </a:rPr>
              <a:t>Vilka möjligheter har vi att nu i efterhand, ta reda på vem den okände fadern var? Har han lämnat några spår efter sig?</a:t>
            </a:r>
          </a:p>
          <a:p>
            <a:pPr marL="285750" indent="-285750">
              <a:buFont typeface="Arial" panose="020B0604020202020204" pitchFamily="34" charset="0"/>
              <a:buChar char="•"/>
            </a:pPr>
            <a:endParaRPr lang="sv-SE" sz="8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dirty="0" smtClean="0">
                <a:latin typeface="Arial" panose="020B0604020202020204" pitchFamily="34" charset="0"/>
                <a:cs typeface="Arial" panose="020B0604020202020204" pitchFamily="34" charset="0"/>
              </a:rPr>
              <a:t>Primärkällan är som vi vet </a:t>
            </a:r>
            <a:r>
              <a:rPr lang="sv-SE" u="sng" dirty="0" smtClean="0">
                <a:latin typeface="Arial" panose="020B0604020202020204" pitchFamily="34" charset="0"/>
                <a:cs typeface="Arial" panose="020B0604020202020204" pitchFamily="34" charset="0"/>
              </a:rPr>
              <a:t>födelseboken.</a:t>
            </a:r>
            <a:r>
              <a:rPr lang="sv-SE" dirty="0" smtClean="0">
                <a:latin typeface="Arial" panose="020B0604020202020204" pitchFamily="34" charset="0"/>
                <a:cs typeface="Arial" panose="020B0604020202020204" pitchFamily="34" charset="0"/>
              </a:rPr>
              <a:t> I </a:t>
            </a:r>
            <a:r>
              <a:rPr lang="sv-SE" dirty="0" smtClean="0">
                <a:latin typeface="Arial" panose="020B0604020202020204" pitchFamily="34" charset="0"/>
                <a:cs typeface="Arial" panose="020B0604020202020204" pitchFamily="34" charset="0"/>
              </a:rPr>
              <a:t>dag hanteras </a:t>
            </a:r>
            <a:r>
              <a:rPr lang="sv-SE" dirty="0" smtClean="0">
                <a:latin typeface="Arial" panose="020B0604020202020204" pitchFamily="34" charset="0"/>
                <a:cs typeface="Arial" panose="020B0604020202020204" pitchFamily="34" charset="0"/>
              </a:rPr>
              <a:t>den av </a:t>
            </a:r>
            <a:r>
              <a:rPr lang="sv-SE" dirty="0" smtClean="0">
                <a:latin typeface="Arial" panose="020B0604020202020204" pitchFamily="34" charset="0"/>
                <a:cs typeface="Arial" panose="020B0604020202020204" pitchFamily="34" charset="0"/>
              </a:rPr>
              <a:t>folkbokföringsenheten på Skatteverket.</a:t>
            </a:r>
          </a:p>
          <a:p>
            <a:pPr marL="285750" indent="-285750">
              <a:buFont typeface="Arial" panose="020B0604020202020204" pitchFamily="34" charset="0"/>
              <a:buChar char="•"/>
            </a:pPr>
            <a:endParaRPr lang="sv-SE" sz="8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dirty="0">
                <a:latin typeface="Arial" panose="020B0604020202020204" pitchFamily="34" charset="0"/>
                <a:cs typeface="Arial" panose="020B0604020202020204" pitchFamily="34" charset="0"/>
              </a:rPr>
              <a:t>Kvinnan kände nog till vem som var far till hennes barn, kanske även andra personer i hennes närhet, men det måste </a:t>
            </a:r>
            <a:r>
              <a:rPr lang="sv-SE" dirty="0" smtClean="0">
                <a:latin typeface="Arial" panose="020B0604020202020204" pitchFamily="34" charset="0"/>
                <a:cs typeface="Arial" panose="020B0604020202020204" pitchFamily="34" charset="0"/>
              </a:rPr>
              <a:t>finnas </a:t>
            </a:r>
            <a:r>
              <a:rPr lang="sv-SE" dirty="0">
                <a:latin typeface="Arial" panose="020B0604020202020204" pitchFamily="34" charset="0"/>
                <a:cs typeface="Arial" panose="020B0604020202020204" pitchFamily="34" charset="0"/>
              </a:rPr>
              <a:t>en bevarad </a:t>
            </a:r>
            <a:r>
              <a:rPr lang="sv-SE" dirty="0" smtClean="0">
                <a:latin typeface="Arial" panose="020B0604020202020204" pitchFamily="34" charset="0"/>
                <a:cs typeface="Arial" panose="020B0604020202020204" pitchFamily="34" charset="0"/>
              </a:rPr>
              <a:t>dokumentation.</a:t>
            </a:r>
          </a:p>
          <a:p>
            <a:pPr marL="285750" indent="-285750">
              <a:buFont typeface="Arial" panose="020B0604020202020204" pitchFamily="34" charset="0"/>
              <a:buChar char="•"/>
            </a:pPr>
            <a:endParaRPr lang="sv-SE" sz="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dirty="0">
                <a:latin typeface="Arial" panose="020B0604020202020204" pitchFamily="34" charset="0"/>
                <a:cs typeface="Arial" panose="020B0604020202020204" pitchFamily="34" charset="0"/>
              </a:rPr>
              <a:t>Samhället har under en tid gjort vissa ansträngningar att spåra okända fäder då detta var ett brott både mot samhället och kyrkan</a:t>
            </a:r>
            <a:r>
              <a:rPr lang="sv-SE"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sv-SE" sz="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dirty="0" smtClean="0">
                <a:latin typeface="Arial" panose="020B0604020202020204" pitchFamily="34" charset="0"/>
                <a:cs typeface="Arial" panose="020B0604020202020204" pitchFamily="34" charset="0"/>
              </a:rPr>
              <a:t>Med ny lag om utomäktenskapliga barn år 1917 ledde </a:t>
            </a:r>
            <a:r>
              <a:rPr lang="sv-SE" dirty="0" smtClean="0">
                <a:latin typeface="Arial" panose="020B0604020202020204" pitchFamily="34" charset="0"/>
                <a:cs typeface="Arial" panose="020B0604020202020204" pitchFamily="34" charset="0"/>
              </a:rPr>
              <a:t>detta till </a:t>
            </a:r>
            <a:r>
              <a:rPr lang="sv-SE" dirty="0" smtClean="0">
                <a:latin typeface="Arial" panose="020B0604020202020204" pitchFamily="34" charset="0"/>
                <a:cs typeface="Arial" panose="020B0604020202020204" pitchFamily="34" charset="0"/>
              </a:rPr>
              <a:t>en stor mängd effektivare faderskapsutredningar. De flesta barn som nu föds i Sverige har dessbättre en erkänd far.</a:t>
            </a:r>
          </a:p>
          <a:p>
            <a:pPr marL="285750" indent="-285750">
              <a:buFont typeface="Arial" panose="020B0604020202020204" pitchFamily="34" charset="0"/>
              <a:buChar char="•"/>
            </a:pPr>
            <a:endParaRPr lang="sv-SE" dirty="0">
              <a:latin typeface="Arial" panose="020B0604020202020204" pitchFamily="34" charset="0"/>
              <a:cs typeface="Arial" panose="020B0604020202020204" pitchFamily="34" charset="0"/>
            </a:endParaRPr>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9849487" y="372597"/>
            <a:ext cx="1446632" cy="1084974"/>
          </a:xfrm>
          <a:prstGeom prst="rect">
            <a:avLst/>
          </a:prstGeom>
        </p:spPr>
      </p:pic>
    </p:spTree>
    <p:extLst>
      <p:ext uri="{BB962C8B-B14F-4D97-AF65-F5344CB8AC3E}">
        <p14:creationId xmlns:p14="http://schemas.microsoft.com/office/powerpoint/2010/main" val="4209832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433689" y="666045"/>
            <a:ext cx="9787467" cy="474133"/>
          </a:xfrm>
        </p:spPr>
        <p:txBody>
          <a:bodyPr>
            <a:normAutofit fontScale="90000"/>
          </a:bodyPr>
          <a:lstStyle/>
          <a:p>
            <a:r>
              <a:rPr lang="sv-SE" sz="2800" b="1" dirty="0" smtClean="0">
                <a:solidFill>
                  <a:schemeClr val="accent1">
                    <a:lumMod val="50000"/>
                  </a:schemeClr>
                </a:solidFill>
                <a:latin typeface="Arial" panose="020B0604020202020204" pitchFamily="34" charset="0"/>
                <a:cs typeface="Arial" panose="020B0604020202020204" pitchFamily="34" charset="0"/>
              </a:rPr>
              <a:t>3. Kyrkan sökte syndaren</a:t>
            </a:r>
            <a:endParaRPr lang="sv-SE" sz="2800" dirty="0">
              <a:latin typeface="Arial" panose="020B0604020202020204" pitchFamily="34" charset="0"/>
              <a:cs typeface="Arial" panose="020B0604020202020204" pitchFamily="34" charset="0"/>
            </a:endParaRPr>
          </a:p>
        </p:txBody>
      </p:sp>
      <p:sp>
        <p:nvSpPr>
          <p:cNvPr id="3" name="Underrubrik 2"/>
          <p:cNvSpPr>
            <a:spLocks noGrp="1"/>
          </p:cNvSpPr>
          <p:nvPr>
            <p:ph type="subTitle" idx="1"/>
          </p:nvPr>
        </p:nvSpPr>
        <p:spPr>
          <a:xfrm>
            <a:off x="897465" y="3397955"/>
            <a:ext cx="10453511" cy="3183468"/>
          </a:xfrm>
        </p:spPr>
        <p:txBody>
          <a:bodyPr>
            <a:normAutofit/>
          </a:bodyPr>
          <a:lstStyle/>
          <a:p>
            <a:pPr algn="l"/>
            <a:endParaRPr lang="sv-SE" sz="1800" dirty="0" smtClean="0">
              <a:latin typeface="Arial" panose="020B0604020202020204" pitchFamily="34" charset="0"/>
              <a:cs typeface="Arial" panose="020B0604020202020204" pitchFamily="34" charset="0"/>
            </a:endParaRPr>
          </a:p>
          <a:p>
            <a:pPr algn="l"/>
            <a:endParaRPr lang="sv-SE" sz="1800" dirty="0" smtClean="0">
              <a:latin typeface="Arial" panose="020B0604020202020204" pitchFamily="34" charset="0"/>
              <a:cs typeface="Arial" panose="020B0604020202020204" pitchFamily="34" charset="0"/>
            </a:endParaRPr>
          </a:p>
        </p:txBody>
      </p:sp>
      <p:pic>
        <p:nvPicPr>
          <p:cNvPr id="4" name="Bildobjekt 3"/>
          <p:cNvPicPr>
            <a:picLocks noChangeAspect="1"/>
          </p:cNvPicPr>
          <p:nvPr/>
        </p:nvPicPr>
        <p:blipFill>
          <a:blip r:embed="rId2"/>
          <a:stretch>
            <a:fillRect/>
          </a:stretch>
        </p:blipFill>
        <p:spPr>
          <a:xfrm>
            <a:off x="1433689" y="404107"/>
            <a:ext cx="1579796" cy="611893"/>
          </a:xfrm>
          <a:prstGeom prst="rect">
            <a:avLst/>
          </a:prstGeom>
        </p:spPr>
      </p:pic>
      <p:sp>
        <p:nvSpPr>
          <p:cNvPr id="5" name="textruta 4"/>
          <p:cNvSpPr txBox="1"/>
          <p:nvPr/>
        </p:nvSpPr>
        <p:spPr>
          <a:xfrm>
            <a:off x="812798" y="1889294"/>
            <a:ext cx="10538178" cy="4801314"/>
          </a:xfrm>
          <a:prstGeom prst="rect">
            <a:avLst/>
          </a:prstGeom>
          <a:noFill/>
        </p:spPr>
        <p:txBody>
          <a:bodyPr wrap="square" rtlCol="0">
            <a:spAutoFit/>
          </a:bodyPr>
          <a:lstStyle/>
          <a:p>
            <a:pPr marL="285750" indent="-285750">
              <a:buFont typeface="Arial" panose="020B0604020202020204" pitchFamily="34" charset="0"/>
              <a:buChar char="•"/>
            </a:pPr>
            <a:r>
              <a:rPr lang="sv-SE" dirty="0" smtClean="0">
                <a:latin typeface="Arial" panose="020B0604020202020204" pitchFamily="34" charset="0"/>
                <a:cs typeface="Arial" panose="020B0604020202020204" pitchFamily="34" charset="0"/>
              </a:rPr>
              <a:t>Under 1600-talet och långt in på 1700-talet arbetade prästerskapet hårt med att ta reda på vem som var far till ett utomäktenskapligt barn. Syndare skulle frälsas. Här bör man söka i kyrkans handlingar.</a:t>
            </a:r>
          </a:p>
          <a:p>
            <a:pPr marL="285750" indent="-285750">
              <a:buFont typeface="Arial" panose="020B0604020202020204" pitchFamily="34" charset="0"/>
              <a:buChar char="•"/>
            </a:pPr>
            <a:endParaRPr lang="sv-SE"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dirty="0" smtClean="0">
                <a:latin typeface="Arial" panose="020B0604020202020204" pitchFamily="34" charset="0"/>
                <a:cs typeface="Arial" panose="020B0604020202020204" pitchFamily="34" charset="0"/>
              </a:rPr>
              <a:t>Så snart ryktet spreds att en kvinna var gravid började prästen sin utfrågning. Alla barn skulle ju döpas, och om </a:t>
            </a:r>
            <a:r>
              <a:rPr lang="sv-SE" dirty="0" smtClean="0">
                <a:latin typeface="Arial" panose="020B0604020202020204" pitchFamily="34" charset="0"/>
                <a:cs typeface="Arial" panose="020B0604020202020204" pitchFamily="34" charset="0"/>
              </a:rPr>
              <a:t>man inte </a:t>
            </a:r>
            <a:r>
              <a:rPr lang="sv-SE" dirty="0" smtClean="0">
                <a:latin typeface="Arial" panose="020B0604020202020204" pitchFamily="34" charset="0"/>
                <a:cs typeface="Arial" panose="020B0604020202020204" pitchFamily="34" charset="0"/>
              </a:rPr>
              <a:t>fick besked om faderns namn senast då så fick ärendet gå till domstol.</a:t>
            </a:r>
          </a:p>
          <a:p>
            <a:pPr marL="285750" indent="-285750">
              <a:buFont typeface="Arial" panose="020B0604020202020204" pitchFamily="34" charset="0"/>
              <a:buChar char="•"/>
            </a:pPr>
            <a:r>
              <a:rPr lang="sv-SE" dirty="0" smtClean="0">
                <a:latin typeface="Arial" panose="020B0604020202020204" pitchFamily="34" charset="0"/>
                <a:cs typeface="Arial" panose="020B0604020202020204" pitchFamily="34" charset="0"/>
              </a:rPr>
              <a:t>Föräldrar till ett utomäktenskapligt barn måste genomgå </a:t>
            </a:r>
            <a:r>
              <a:rPr lang="sv-SE" u="sng" dirty="0" smtClean="0">
                <a:latin typeface="Arial" panose="020B0604020202020204" pitchFamily="34" charset="0"/>
                <a:cs typeface="Arial" panose="020B0604020202020204" pitchFamily="34" charset="0"/>
              </a:rPr>
              <a:t>Skriftermål/Kyrkoplikt</a:t>
            </a:r>
            <a:r>
              <a:rPr lang="sv-SE" dirty="0" smtClean="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endParaRPr lang="sv-SE"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dirty="0" smtClean="0">
                <a:latin typeface="Arial" panose="020B0604020202020204" pitchFamily="34" charset="0"/>
                <a:cs typeface="Arial" panose="020B0604020202020204" pitchFamily="34" charset="0"/>
              </a:rPr>
              <a:t>Efter dom och straff i en världslig domstol skulle syndaren stå  på en pliktpall i kyrkan under gudstjänsten, bekänna sin synd, betyga sin ånger och lova bot och bättring. Därefter förklarade kyrkoherden att syndaren var förlåten. Denna procedur gällde även för andra dömda brottslingar.</a:t>
            </a:r>
          </a:p>
          <a:p>
            <a:pPr marL="285750" indent="-285750">
              <a:buFont typeface="Arial" panose="020B0604020202020204" pitchFamily="34" charset="0"/>
              <a:buChar char="•"/>
            </a:pPr>
            <a:endParaRPr lang="sv-SE"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dirty="0" smtClean="0">
                <a:latin typeface="Arial" panose="020B0604020202020204" pitchFamily="34" charset="0"/>
                <a:cs typeface="Arial" panose="020B0604020202020204" pitchFamily="34" charset="0"/>
              </a:rPr>
              <a:t>Kyrkan förde en s.k. absolutionslängd över alla som avlösts från synden på detta sätt. Här kan barnafäder finnas noterade. Serie G (övriga längder).</a:t>
            </a:r>
          </a:p>
          <a:p>
            <a:pPr marL="285750" indent="-285750">
              <a:buFont typeface="Arial" panose="020B0604020202020204" pitchFamily="34" charset="0"/>
              <a:buChar char="•"/>
            </a:pPr>
            <a:endParaRPr lang="sv-SE"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dirty="0" smtClean="0">
                <a:latin typeface="Arial" panose="020B0604020202020204" pitchFamily="34" charset="0"/>
                <a:cs typeface="Arial" panose="020B0604020202020204" pitchFamily="34" charset="0"/>
              </a:rPr>
              <a:t>År 1855 avskaffades kyrkoplikten som </a:t>
            </a:r>
            <a:r>
              <a:rPr lang="sv-SE" dirty="0" smtClean="0">
                <a:latin typeface="Arial" panose="020B0604020202020204" pitchFamily="34" charset="0"/>
                <a:cs typeface="Arial" panose="020B0604020202020204" pitchFamily="34" charset="0"/>
              </a:rPr>
              <a:t>en påföljd </a:t>
            </a:r>
            <a:r>
              <a:rPr lang="sv-SE" dirty="0" smtClean="0">
                <a:latin typeface="Arial" panose="020B0604020202020204" pitchFamily="34" charset="0"/>
                <a:cs typeface="Arial" panose="020B0604020202020204" pitchFamily="34" charset="0"/>
              </a:rPr>
              <a:t>hos </a:t>
            </a:r>
            <a:r>
              <a:rPr lang="sv-SE" dirty="0" smtClean="0">
                <a:latin typeface="Arial" panose="020B0604020202020204" pitchFamily="34" charset="0"/>
                <a:cs typeface="Arial" panose="020B0604020202020204" pitchFamily="34" charset="0"/>
              </a:rPr>
              <a:t>tingsrätterna, </a:t>
            </a:r>
            <a:r>
              <a:rPr lang="sv-SE" dirty="0" smtClean="0">
                <a:latin typeface="Arial" panose="020B0604020202020204" pitchFamily="34" charset="0"/>
                <a:cs typeface="Arial" panose="020B0604020202020204" pitchFamily="34" charset="0"/>
              </a:rPr>
              <a:t>och år 1918 avskaffades kyrkotukt helt och hållet</a:t>
            </a:r>
          </a:p>
        </p:txBody>
      </p:sp>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7084" y="397842"/>
            <a:ext cx="2234072" cy="1081002"/>
          </a:xfrm>
          <a:prstGeom prst="rect">
            <a:avLst/>
          </a:prstGeom>
        </p:spPr>
      </p:pic>
    </p:spTree>
    <p:extLst>
      <p:ext uri="{BB962C8B-B14F-4D97-AF65-F5344CB8AC3E}">
        <p14:creationId xmlns:p14="http://schemas.microsoft.com/office/powerpoint/2010/main" val="609968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433689" y="666045"/>
            <a:ext cx="9381067" cy="474133"/>
          </a:xfrm>
        </p:spPr>
        <p:txBody>
          <a:bodyPr>
            <a:normAutofit fontScale="90000"/>
          </a:bodyPr>
          <a:lstStyle/>
          <a:p>
            <a:r>
              <a:rPr lang="sv-SE" sz="2800" b="1" dirty="0" smtClean="0">
                <a:solidFill>
                  <a:schemeClr val="accent1">
                    <a:lumMod val="50000"/>
                  </a:schemeClr>
                </a:solidFill>
                <a:latin typeface="Arial" panose="020B0604020202020204" pitchFamily="34" charset="0"/>
                <a:cs typeface="Arial" panose="020B0604020202020204" pitchFamily="34" charset="0"/>
              </a:rPr>
              <a:t>4. Domstolen sökte brottslingen</a:t>
            </a:r>
            <a:endParaRPr lang="sv-SE" sz="2800" dirty="0">
              <a:latin typeface="Arial" panose="020B0604020202020204" pitchFamily="34" charset="0"/>
              <a:cs typeface="Arial" panose="020B0604020202020204" pitchFamily="34" charset="0"/>
            </a:endParaRPr>
          </a:p>
        </p:txBody>
      </p:sp>
      <p:sp>
        <p:nvSpPr>
          <p:cNvPr id="3" name="Underrubrik 2"/>
          <p:cNvSpPr>
            <a:spLocks noGrp="1"/>
          </p:cNvSpPr>
          <p:nvPr>
            <p:ph type="subTitle" idx="1"/>
          </p:nvPr>
        </p:nvSpPr>
        <p:spPr>
          <a:xfrm>
            <a:off x="897465" y="3397955"/>
            <a:ext cx="10453511" cy="3183468"/>
          </a:xfrm>
        </p:spPr>
        <p:txBody>
          <a:bodyPr>
            <a:normAutofit/>
          </a:bodyPr>
          <a:lstStyle/>
          <a:p>
            <a:pPr algn="l"/>
            <a:endParaRPr lang="sv-SE" sz="1800" dirty="0" smtClean="0">
              <a:latin typeface="Arial" panose="020B0604020202020204" pitchFamily="34" charset="0"/>
              <a:cs typeface="Arial" panose="020B0604020202020204" pitchFamily="34" charset="0"/>
            </a:endParaRPr>
          </a:p>
          <a:p>
            <a:pPr algn="l"/>
            <a:endParaRPr lang="sv-SE" sz="1800" dirty="0" smtClean="0">
              <a:latin typeface="Arial" panose="020B0604020202020204" pitchFamily="34" charset="0"/>
              <a:cs typeface="Arial" panose="020B0604020202020204" pitchFamily="34" charset="0"/>
            </a:endParaRPr>
          </a:p>
        </p:txBody>
      </p:sp>
      <p:pic>
        <p:nvPicPr>
          <p:cNvPr id="4" name="Bildobjekt 3"/>
          <p:cNvPicPr>
            <a:picLocks noChangeAspect="1"/>
          </p:cNvPicPr>
          <p:nvPr/>
        </p:nvPicPr>
        <p:blipFill>
          <a:blip r:embed="rId2"/>
          <a:stretch>
            <a:fillRect/>
          </a:stretch>
        </p:blipFill>
        <p:spPr>
          <a:xfrm>
            <a:off x="1433689" y="404107"/>
            <a:ext cx="1579796" cy="611893"/>
          </a:xfrm>
          <a:prstGeom prst="rect">
            <a:avLst/>
          </a:prstGeom>
        </p:spPr>
      </p:pic>
      <p:pic>
        <p:nvPicPr>
          <p:cNvPr id="7" name="Bildobjekt 6"/>
          <p:cNvPicPr>
            <a:picLocks noChangeAspect="1"/>
          </p:cNvPicPr>
          <p:nvPr/>
        </p:nvPicPr>
        <p:blipFill>
          <a:blip r:embed="rId3"/>
          <a:stretch>
            <a:fillRect/>
          </a:stretch>
        </p:blipFill>
        <p:spPr>
          <a:xfrm>
            <a:off x="9101581" y="355335"/>
            <a:ext cx="1634152" cy="975463"/>
          </a:xfrm>
          <a:prstGeom prst="rect">
            <a:avLst/>
          </a:prstGeom>
        </p:spPr>
      </p:pic>
      <p:sp>
        <p:nvSpPr>
          <p:cNvPr id="8" name="textruta 7"/>
          <p:cNvSpPr txBox="1"/>
          <p:nvPr/>
        </p:nvSpPr>
        <p:spPr>
          <a:xfrm>
            <a:off x="897465" y="1745401"/>
            <a:ext cx="10684935" cy="4647426"/>
          </a:xfrm>
          <a:prstGeom prst="rect">
            <a:avLst/>
          </a:prstGeom>
          <a:noFill/>
        </p:spPr>
        <p:txBody>
          <a:bodyPr wrap="square" rtlCol="0">
            <a:spAutoFit/>
          </a:bodyPr>
          <a:lstStyle/>
          <a:p>
            <a:pPr marL="285750" indent="-285750">
              <a:buFont typeface="Arial" panose="020B0604020202020204" pitchFamily="34" charset="0"/>
              <a:buChar char="•"/>
            </a:pPr>
            <a:r>
              <a:rPr lang="sv-SE" sz="1600" dirty="0" smtClean="0">
                <a:latin typeface="Arial" panose="020B0604020202020204" pitchFamily="34" charset="0"/>
                <a:cs typeface="Arial" panose="020B0604020202020204" pitchFamily="34" charset="0"/>
              </a:rPr>
              <a:t>I det patriarkalt styrda Sverige hade äktenskapet en stark ställning även om kvinnan var omyndig i hela sitt liv, om hon inte var änka.</a:t>
            </a:r>
          </a:p>
          <a:p>
            <a:pPr marL="285750" indent="-285750">
              <a:buFont typeface="Arial" panose="020B0604020202020204" pitchFamily="34" charset="0"/>
              <a:buChar char="•"/>
            </a:pPr>
            <a:endParaRPr lang="sv-SE" sz="8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sz="1600" dirty="0" smtClean="0">
                <a:latin typeface="Arial" panose="020B0604020202020204" pitchFamily="34" charset="0"/>
                <a:cs typeface="Arial" panose="020B0604020202020204" pitchFamily="34" charset="0"/>
              </a:rPr>
              <a:t>Lägersmål och hor behandlades av </a:t>
            </a:r>
            <a:r>
              <a:rPr lang="sv-SE" sz="1600" u="sng" dirty="0" smtClean="0">
                <a:latin typeface="Arial" panose="020B0604020202020204" pitchFamily="34" charset="0"/>
                <a:cs typeface="Arial" panose="020B0604020202020204" pitchFamily="34" charset="0"/>
              </a:rPr>
              <a:t>häradsrätten på landsbygden </a:t>
            </a:r>
            <a:r>
              <a:rPr lang="sv-SE" sz="1600" dirty="0" smtClean="0">
                <a:latin typeface="Arial" panose="020B0604020202020204" pitchFamily="34" charset="0"/>
                <a:cs typeface="Arial" panose="020B0604020202020204" pitchFamily="34" charset="0"/>
              </a:rPr>
              <a:t>och av </a:t>
            </a:r>
            <a:r>
              <a:rPr lang="sv-SE" sz="1600" u="sng" dirty="0" smtClean="0">
                <a:latin typeface="Arial" panose="020B0604020202020204" pitchFamily="34" charset="0"/>
                <a:cs typeface="Arial" panose="020B0604020202020204" pitchFamily="34" charset="0"/>
              </a:rPr>
              <a:t>kämnärsrätten (fr.o.m. 1849 i rådhusrätten) i staden.</a:t>
            </a:r>
          </a:p>
          <a:p>
            <a:pPr marL="285750" indent="-285750">
              <a:buFont typeface="Arial" panose="020B0604020202020204" pitchFamily="34" charset="0"/>
              <a:buChar char="•"/>
            </a:pPr>
            <a:endParaRPr lang="sv-SE" sz="8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sz="1600" dirty="0" smtClean="0">
                <a:latin typeface="Arial" panose="020B0604020202020204" pitchFamily="34" charset="0"/>
                <a:cs typeface="Arial" panose="020B0604020202020204" pitchFamily="34" charset="0"/>
              </a:rPr>
              <a:t>Brott rannsakades och dömdes där gärningen skett. I lägersmål var det kvinnans hemvist vid tiden för barnets avlelse som styrde vilken tingsrätt som målet tillhörde. Från 1756 kunde dock kvinnor rannsakas och dömas av domstol på vistelseorten.</a:t>
            </a:r>
          </a:p>
          <a:p>
            <a:pPr marL="285750" indent="-285750">
              <a:buFont typeface="Arial" panose="020B0604020202020204" pitchFamily="34" charset="0"/>
              <a:buChar char="•"/>
            </a:pPr>
            <a:endParaRPr lang="sv-SE" sz="8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sz="1600" dirty="0" smtClean="0">
                <a:latin typeface="Arial" panose="020B0604020202020204" pitchFamily="34" charset="0"/>
                <a:cs typeface="Arial" panose="020B0604020202020204" pitchFamily="34" charset="0"/>
              </a:rPr>
              <a:t>Under 1600- och 1700-talet ställdes ofta kvinnan </a:t>
            </a:r>
            <a:r>
              <a:rPr lang="sv-SE" sz="1600" dirty="0">
                <a:latin typeface="Arial" panose="020B0604020202020204" pitchFamily="34" charset="0"/>
                <a:cs typeface="Arial" panose="020B0604020202020204" pitchFamily="34" charset="0"/>
              </a:rPr>
              <a:t>i</a:t>
            </a:r>
            <a:r>
              <a:rPr lang="sv-SE" sz="1600" dirty="0" smtClean="0">
                <a:latin typeface="Arial" panose="020B0604020202020204" pitchFamily="34" charset="0"/>
                <a:cs typeface="Arial" panose="020B0604020202020204" pitchFamily="34" charset="0"/>
              </a:rPr>
              <a:t>nför rätta c:a 10 dagar efter förlossningen. Om fadern var känd stämdes han samtidigt. Vittnen hördes ett i taget. Protokoll fördes över alla förhör vid domstolen. Dom meddelades ofta några dagar senare, och blev offentlig.</a:t>
            </a:r>
          </a:p>
          <a:p>
            <a:pPr marL="285750" indent="-285750">
              <a:buFont typeface="Arial" panose="020B0604020202020204" pitchFamily="34" charset="0"/>
              <a:buChar char="•"/>
            </a:pPr>
            <a:endParaRPr lang="sv-SE" sz="8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sz="1600" dirty="0" smtClean="0">
                <a:latin typeface="Arial" panose="020B0604020202020204" pitchFamily="34" charset="0"/>
                <a:cs typeface="Arial" panose="020B0604020202020204" pitchFamily="34" charset="0"/>
              </a:rPr>
              <a:t>Gustav III barnamordsplakat år 1778 innebar att en ogift mor inte längre fick utsättas för förnedrande behandling vare sig av kyrka eller domstol. Ingen fick tvinga  kvinnan att avslöja vem som gjort henne med barn.</a:t>
            </a:r>
          </a:p>
          <a:p>
            <a:pPr marL="285750" indent="-285750">
              <a:buFont typeface="Arial" panose="020B0604020202020204" pitchFamily="34" charset="0"/>
              <a:buChar char="•"/>
            </a:pPr>
            <a:endParaRPr lang="sv-SE" sz="8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sz="1600" dirty="0" smtClean="0">
                <a:latin typeface="Arial" panose="020B0604020202020204" pitchFamily="34" charset="0"/>
                <a:cs typeface="Arial" panose="020B0604020202020204" pitchFamily="34" charset="0"/>
              </a:rPr>
              <a:t>År 1810 tillkom en förordning som innebar färre lägersmål. Kvinna blev då ställd inför domstol först när det 3:e oäkta barnet föddes.</a:t>
            </a:r>
          </a:p>
          <a:p>
            <a:pPr marL="285750" indent="-285750">
              <a:buFont typeface="Arial" panose="020B0604020202020204" pitchFamily="34" charset="0"/>
              <a:buChar char="•"/>
            </a:pPr>
            <a:endParaRPr lang="sv-SE" sz="8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sz="1600" dirty="0" smtClean="0">
                <a:latin typeface="Arial" panose="020B0604020202020204" pitchFamily="34" charset="0"/>
                <a:cs typeface="Arial" panose="020B0604020202020204" pitchFamily="34" charset="0"/>
              </a:rPr>
              <a:t>År 1864 avskaffades lägersmål helt om både mannen och kvinnan var ogifta. </a:t>
            </a:r>
            <a:endParaRPr lang="sv-S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05638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433689" y="666045"/>
            <a:ext cx="9381067" cy="474133"/>
          </a:xfrm>
        </p:spPr>
        <p:txBody>
          <a:bodyPr>
            <a:normAutofit fontScale="90000"/>
          </a:bodyPr>
          <a:lstStyle/>
          <a:p>
            <a:r>
              <a:rPr lang="sv-SE" sz="2800" b="1" dirty="0" smtClean="0">
                <a:solidFill>
                  <a:schemeClr val="accent1">
                    <a:lumMod val="50000"/>
                  </a:schemeClr>
                </a:solidFill>
                <a:latin typeface="Arial" panose="020B0604020202020204" pitchFamily="34" charset="0"/>
                <a:cs typeface="Arial" panose="020B0604020202020204" pitchFamily="34" charset="0"/>
              </a:rPr>
              <a:t>5. Den tigande kvinnan</a:t>
            </a:r>
            <a:endParaRPr lang="sv-SE" sz="2800" dirty="0">
              <a:latin typeface="Arial" panose="020B0604020202020204" pitchFamily="34" charset="0"/>
              <a:cs typeface="Arial" panose="020B0604020202020204" pitchFamily="34" charset="0"/>
            </a:endParaRPr>
          </a:p>
        </p:txBody>
      </p:sp>
      <p:sp>
        <p:nvSpPr>
          <p:cNvPr id="3" name="Underrubrik 2"/>
          <p:cNvSpPr>
            <a:spLocks noGrp="1"/>
          </p:cNvSpPr>
          <p:nvPr>
            <p:ph type="subTitle" idx="1"/>
          </p:nvPr>
        </p:nvSpPr>
        <p:spPr>
          <a:xfrm>
            <a:off x="897465" y="1524000"/>
            <a:ext cx="10453511" cy="5057423"/>
          </a:xfrm>
        </p:spPr>
        <p:txBody>
          <a:bodyPr>
            <a:normAutofit/>
          </a:bodyPr>
          <a:lstStyle/>
          <a:p>
            <a:pPr algn="l"/>
            <a:endParaRPr lang="sv-SE" sz="1800" dirty="0" smtClean="0">
              <a:latin typeface="Arial" panose="020B0604020202020204" pitchFamily="34" charset="0"/>
              <a:cs typeface="Arial" panose="020B0604020202020204" pitchFamily="34" charset="0"/>
            </a:endParaRPr>
          </a:p>
          <a:p>
            <a:pPr algn="l"/>
            <a:endParaRPr lang="sv-SE" sz="1800" dirty="0" smtClean="0">
              <a:latin typeface="Arial" panose="020B0604020202020204" pitchFamily="34" charset="0"/>
              <a:cs typeface="Arial" panose="020B0604020202020204" pitchFamily="34" charset="0"/>
            </a:endParaRPr>
          </a:p>
        </p:txBody>
      </p:sp>
      <p:pic>
        <p:nvPicPr>
          <p:cNvPr id="4" name="Bildobjekt 3"/>
          <p:cNvPicPr>
            <a:picLocks noChangeAspect="1"/>
          </p:cNvPicPr>
          <p:nvPr/>
        </p:nvPicPr>
        <p:blipFill>
          <a:blip r:embed="rId2"/>
          <a:stretch>
            <a:fillRect/>
          </a:stretch>
        </p:blipFill>
        <p:spPr>
          <a:xfrm>
            <a:off x="1433689" y="404107"/>
            <a:ext cx="1579796" cy="611893"/>
          </a:xfrm>
          <a:prstGeom prst="rect">
            <a:avLst/>
          </a:prstGeom>
        </p:spPr>
      </p:pic>
      <p:sp>
        <p:nvSpPr>
          <p:cNvPr id="5" name="textruta 4"/>
          <p:cNvSpPr txBox="1"/>
          <p:nvPr/>
        </p:nvSpPr>
        <p:spPr>
          <a:xfrm>
            <a:off x="832390" y="2009422"/>
            <a:ext cx="10583659" cy="4462760"/>
          </a:xfrm>
          <a:prstGeom prst="rect">
            <a:avLst/>
          </a:prstGeom>
          <a:noFill/>
        </p:spPr>
        <p:txBody>
          <a:bodyPr wrap="square" rtlCol="0">
            <a:spAutoFit/>
          </a:bodyPr>
          <a:lstStyle/>
          <a:p>
            <a:pPr marL="285750" indent="-285750">
              <a:buFont typeface="Arial" panose="020B0604020202020204" pitchFamily="34" charset="0"/>
              <a:buChar char="•"/>
            </a:pPr>
            <a:r>
              <a:rPr lang="sv-SE" dirty="0" smtClean="0">
                <a:latin typeface="Arial" panose="020B0604020202020204" pitchFamily="34" charset="0"/>
                <a:cs typeface="Arial" panose="020B0604020202020204" pitchFamily="34" charset="0"/>
              </a:rPr>
              <a:t>Om barnets mor valde att aldrig berätta för någon om vem fadern var, så är det  svårt att på efterhand få reda på det. </a:t>
            </a:r>
            <a:r>
              <a:rPr lang="sv-SE" u="sng" dirty="0" smtClean="0">
                <a:latin typeface="Arial" panose="020B0604020202020204" pitchFamily="34" charset="0"/>
                <a:cs typeface="Arial" panose="020B0604020202020204" pitchFamily="34" charset="0"/>
              </a:rPr>
              <a:t>Varför valde då så många kvinnor att tiga? </a:t>
            </a:r>
          </a:p>
          <a:p>
            <a:pPr marL="285750" indent="-285750">
              <a:buFont typeface="Arial" panose="020B0604020202020204" pitchFamily="34" charset="0"/>
              <a:buChar char="•"/>
            </a:pPr>
            <a:endParaRPr lang="sv-SE" sz="800" u="sng"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dirty="0" smtClean="0">
                <a:latin typeface="Arial" panose="020B0604020202020204" pitchFamily="34" charset="0"/>
                <a:cs typeface="Arial" panose="020B0604020202020204" pitchFamily="34" charset="0"/>
              </a:rPr>
              <a:t>Om en ogift kvinna hade en sexuell relation med en gift man eller tvärt om (s.k. enkelt hor) hade den gifta parten mycket att förlora.</a:t>
            </a:r>
          </a:p>
          <a:p>
            <a:pPr marL="285750" indent="-285750">
              <a:buFont typeface="Arial" panose="020B0604020202020204" pitchFamily="34" charset="0"/>
              <a:buChar char="•"/>
            </a:pPr>
            <a:endParaRPr lang="sv-SE" sz="8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dirty="0" smtClean="0">
                <a:latin typeface="Arial" panose="020B0604020202020204" pitchFamily="34" charset="0"/>
                <a:cs typeface="Arial" panose="020B0604020202020204" pitchFamily="34" charset="0"/>
              </a:rPr>
              <a:t>Om mannen gjorde hor, och den gifte parten inte ville förlåta honom beviljades hon skilsmässa. Om det var hustrun som dömdes för hor förlorade hon hälften av sin giftorätt. Den som varit otrogen fick heller inte ingå äktenskap så länge som den bedragne levde eller inte gift om sig.</a:t>
            </a:r>
          </a:p>
          <a:p>
            <a:pPr marL="285750" indent="-285750">
              <a:buFont typeface="Arial" panose="020B0604020202020204" pitchFamily="34" charset="0"/>
              <a:buChar char="•"/>
            </a:pPr>
            <a:endParaRPr lang="sv-SE" sz="8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dirty="0" smtClean="0">
                <a:latin typeface="Arial" panose="020B0604020202020204" pitchFamily="34" charset="0"/>
                <a:cs typeface="Arial" panose="020B0604020202020204" pitchFamily="34" charset="0"/>
              </a:rPr>
              <a:t>De gifte parten fick böta 80 daler silvermynt och den ogifte fick böta 40 daler silvermynt. Det var omöjligt för de flesta människor att betala dessa böter.</a:t>
            </a:r>
          </a:p>
          <a:p>
            <a:pPr marL="285750" indent="-285750">
              <a:buFont typeface="Arial" panose="020B0604020202020204" pitchFamily="34" charset="0"/>
              <a:buChar char="•"/>
            </a:pPr>
            <a:endParaRPr lang="sv-SE" sz="8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dirty="0" smtClean="0">
                <a:latin typeface="Arial" panose="020B0604020202020204" pitchFamily="34" charset="0"/>
                <a:cs typeface="Arial" panose="020B0604020202020204" pitchFamily="34" charset="0"/>
              </a:rPr>
              <a:t>Kvinnans straff blev lägre om hon inte berättade. Påhittade uppgörelser gjordes mellan parterna.</a:t>
            </a:r>
          </a:p>
          <a:p>
            <a:pPr marL="285750" indent="-285750">
              <a:buFont typeface="Arial" panose="020B0604020202020204" pitchFamily="34" charset="0"/>
              <a:buChar char="•"/>
            </a:pPr>
            <a:endParaRPr lang="sv-SE" sz="8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dirty="0" smtClean="0">
                <a:latin typeface="Arial" panose="020B0604020202020204" pitchFamily="34" charset="0"/>
                <a:cs typeface="Arial" panose="020B0604020202020204" pitchFamily="34" charset="0"/>
              </a:rPr>
              <a:t>Andra skäl att tiga? Personerna kanske stod för nära varandra i släktskap? Det fanns en lång lista med förbud till äktenskap. T.ex. fick inte en kvinna gifta sig med sin avlidna systers man osv. Mannen kan ha hotat kvinnan osv.</a:t>
            </a:r>
            <a:endParaRPr lang="sv-SE" u="sng" dirty="0">
              <a:latin typeface="Arial" panose="020B0604020202020204" pitchFamily="34" charset="0"/>
              <a:cs typeface="Arial" panose="020B0604020202020204" pitchFamily="34" charset="0"/>
            </a:endParaRPr>
          </a:p>
        </p:txBody>
      </p:sp>
      <p:pic>
        <p:nvPicPr>
          <p:cNvPr id="6" name="Bildobjekt 5" descr="Violencia invisible, violencia de géner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1625" y="404107"/>
            <a:ext cx="1623131" cy="1144307"/>
          </a:xfrm>
          <a:prstGeom prst="rect">
            <a:avLst/>
          </a:prstGeom>
        </p:spPr>
      </p:pic>
    </p:spTree>
    <p:extLst>
      <p:ext uri="{BB962C8B-B14F-4D97-AF65-F5344CB8AC3E}">
        <p14:creationId xmlns:p14="http://schemas.microsoft.com/office/powerpoint/2010/main" val="3216063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2845050" y="716536"/>
            <a:ext cx="7259077" cy="474133"/>
          </a:xfrm>
        </p:spPr>
        <p:txBody>
          <a:bodyPr>
            <a:normAutofit fontScale="90000"/>
          </a:bodyPr>
          <a:lstStyle/>
          <a:p>
            <a:r>
              <a:rPr lang="sv-SE" sz="2800" b="1" dirty="0" smtClean="0">
                <a:solidFill>
                  <a:schemeClr val="accent1">
                    <a:lumMod val="50000"/>
                  </a:schemeClr>
                </a:solidFill>
                <a:latin typeface="Arial" panose="020B0604020202020204" pitchFamily="34" charset="0"/>
                <a:cs typeface="Arial" panose="020B0604020202020204" pitchFamily="34" charset="0"/>
              </a:rPr>
              <a:t>6. Barnmorskans roll i faderskapsutredningen</a:t>
            </a:r>
            <a:endParaRPr lang="sv-SE" sz="2800" dirty="0">
              <a:latin typeface="Arial" panose="020B0604020202020204" pitchFamily="34" charset="0"/>
              <a:cs typeface="Arial" panose="020B0604020202020204" pitchFamily="34" charset="0"/>
            </a:endParaRPr>
          </a:p>
        </p:txBody>
      </p:sp>
      <p:sp>
        <p:nvSpPr>
          <p:cNvPr id="3" name="Underrubrik 2"/>
          <p:cNvSpPr>
            <a:spLocks noGrp="1"/>
          </p:cNvSpPr>
          <p:nvPr>
            <p:ph type="subTitle" idx="1"/>
          </p:nvPr>
        </p:nvSpPr>
        <p:spPr>
          <a:xfrm>
            <a:off x="897465" y="1524000"/>
            <a:ext cx="10453511" cy="5057423"/>
          </a:xfrm>
        </p:spPr>
        <p:txBody>
          <a:bodyPr>
            <a:normAutofit/>
          </a:bodyPr>
          <a:lstStyle/>
          <a:p>
            <a:pPr algn="l"/>
            <a:endParaRPr lang="sv-SE" sz="1800" dirty="0" smtClean="0">
              <a:latin typeface="Arial" panose="020B0604020202020204" pitchFamily="34" charset="0"/>
              <a:cs typeface="Arial" panose="020B0604020202020204" pitchFamily="34" charset="0"/>
            </a:endParaRPr>
          </a:p>
          <a:p>
            <a:pPr algn="l"/>
            <a:endParaRPr lang="sv-SE" sz="1800" dirty="0" smtClean="0">
              <a:latin typeface="Arial" panose="020B0604020202020204" pitchFamily="34" charset="0"/>
              <a:cs typeface="Arial" panose="020B0604020202020204" pitchFamily="34" charset="0"/>
            </a:endParaRPr>
          </a:p>
        </p:txBody>
      </p:sp>
      <p:pic>
        <p:nvPicPr>
          <p:cNvPr id="4" name="Bildobjekt 3"/>
          <p:cNvPicPr>
            <a:picLocks noChangeAspect="1"/>
          </p:cNvPicPr>
          <p:nvPr/>
        </p:nvPicPr>
        <p:blipFill>
          <a:blip r:embed="rId2"/>
          <a:stretch>
            <a:fillRect/>
          </a:stretch>
        </p:blipFill>
        <p:spPr>
          <a:xfrm>
            <a:off x="1265254" y="322366"/>
            <a:ext cx="1579796" cy="611893"/>
          </a:xfrm>
          <a:prstGeom prst="rect">
            <a:avLst/>
          </a:prstGeom>
        </p:spPr>
      </p:pic>
      <p:sp>
        <p:nvSpPr>
          <p:cNvPr id="5" name="textruta 4"/>
          <p:cNvSpPr txBox="1"/>
          <p:nvPr/>
        </p:nvSpPr>
        <p:spPr>
          <a:xfrm>
            <a:off x="987451" y="1821331"/>
            <a:ext cx="10583659" cy="369332"/>
          </a:xfrm>
          <a:prstGeom prst="rect">
            <a:avLst/>
          </a:prstGeom>
          <a:noFill/>
        </p:spPr>
        <p:txBody>
          <a:bodyPr wrap="square" rtlCol="0">
            <a:spAutoFit/>
          </a:bodyPr>
          <a:lstStyle/>
          <a:p>
            <a:pPr marL="285750" indent="-285750">
              <a:buFont typeface="Arial" panose="020B0604020202020204" pitchFamily="34" charset="0"/>
              <a:buChar char="•"/>
            </a:pPr>
            <a:endParaRPr lang="sv-SE" u="sng" dirty="0">
              <a:latin typeface="Arial" panose="020B0604020202020204" pitchFamily="34" charset="0"/>
              <a:cs typeface="Arial" panose="020B0604020202020204" pitchFamily="34" charset="0"/>
            </a:endParaRPr>
          </a:p>
        </p:txBody>
      </p:sp>
      <p:pic>
        <p:nvPicPr>
          <p:cNvPr id="7" name="Bildobjekt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2175" y="170041"/>
            <a:ext cx="960090" cy="1316050"/>
          </a:xfrm>
          <a:prstGeom prst="rect">
            <a:avLst/>
          </a:prstGeom>
        </p:spPr>
      </p:pic>
      <p:sp>
        <p:nvSpPr>
          <p:cNvPr id="9" name="textruta 8"/>
          <p:cNvSpPr txBox="1"/>
          <p:nvPr/>
        </p:nvSpPr>
        <p:spPr>
          <a:xfrm>
            <a:off x="1083733" y="1819422"/>
            <a:ext cx="9663289" cy="4428670"/>
          </a:xfrm>
          <a:prstGeom prst="rect">
            <a:avLst/>
          </a:prstGeom>
          <a:noFill/>
        </p:spPr>
        <p:txBody>
          <a:bodyPr wrap="square" rtlCol="0">
            <a:spAutoFit/>
          </a:bodyPr>
          <a:lstStyle/>
          <a:p>
            <a:endParaRPr lang="sv-SE" dirty="0"/>
          </a:p>
        </p:txBody>
      </p:sp>
      <p:sp>
        <p:nvSpPr>
          <p:cNvPr id="6" name="textruta 5"/>
          <p:cNvSpPr txBox="1"/>
          <p:nvPr/>
        </p:nvSpPr>
        <p:spPr>
          <a:xfrm>
            <a:off x="897465" y="1586750"/>
            <a:ext cx="10464800" cy="4862870"/>
          </a:xfrm>
          <a:prstGeom prst="rect">
            <a:avLst/>
          </a:prstGeom>
          <a:noFill/>
        </p:spPr>
        <p:txBody>
          <a:bodyPr wrap="square" rtlCol="0">
            <a:spAutoFit/>
          </a:bodyPr>
          <a:lstStyle/>
          <a:p>
            <a:pPr marL="285750" indent="-285750">
              <a:buFont typeface="Arial" panose="020B0604020202020204" pitchFamily="34" charset="0"/>
              <a:buChar char="•"/>
            </a:pPr>
            <a:r>
              <a:rPr lang="sv-SE" dirty="0" smtClean="0">
                <a:latin typeface="Arial" panose="020B0604020202020204" pitchFamily="34" charset="0"/>
                <a:cs typeface="Arial" panose="020B0604020202020204" pitchFamily="34" charset="0"/>
              </a:rPr>
              <a:t>Från 1688 fanns en förordning att barnmorskan (Jordegumman) under förlossning ”med allvarsamhet skulle förmana den ogifta kvinnan att berätta vem som var far till barnet”</a:t>
            </a:r>
          </a:p>
          <a:p>
            <a:pPr marL="285750" indent="-285750">
              <a:buFont typeface="Arial" panose="020B0604020202020204" pitchFamily="34" charset="0"/>
              <a:buChar char="•"/>
            </a:pPr>
            <a:endParaRPr lang="sv-SE" sz="8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dirty="0" smtClean="0">
                <a:latin typeface="Arial" panose="020B0604020202020204" pitchFamily="34" charset="0"/>
                <a:cs typeface="Arial" panose="020B0604020202020204" pitchFamily="34" charset="0"/>
              </a:rPr>
              <a:t>Med Barnamordsplakatet år 1778 förbjöds barnmorskan att tvinga fram sådana bekännelser. Den födande kvinnan fick då rätt att vägra berätta något om mannen, och även att dölja sin egen identitet. Barnmorskan fick då också tystnadsplikt om vad som anförtrotts henne.</a:t>
            </a:r>
          </a:p>
          <a:p>
            <a:pPr marL="285750" indent="-285750">
              <a:buFont typeface="Arial" panose="020B0604020202020204" pitchFamily="34" charset="0"/>
              <a:buChar char="•"/>
            </a:pPr>
            <a:endParaRPr lang="sv-SE" sz="8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dirty="0" smtClean="0">
                <a:latin typeface="Arial" panose="020B0604020202020204" pitchFamily="34" charset="0"/>
                <a:cs typeface="Arial" panose="020B0604020202020204" pitchFamily="34" charset="0"/>
              </a:rPr>
              <a:t>Barnmorskan måste fr.o.m. 1881 föra dagböcker över alla förlossningar där uppgifter om kvinnan, gift eller ogift, noterades, inget annat.</a:t>
            </a:r>
          </a:p>
          <a:p>
            <a:pPr marL="285750" indent="-285750">
              <a:buFont typeface="Arial" panose="020B0604020202020204" pitchFamily="34" charset="0"/>
              <a:buChar char="•"/>
            </a:pPr>
            <a:endParaRPr lang="sv-SE" sz="8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dirty="0" smtClean="0">
                <a:latin typeface="Arial" panose="020B0604020202020204" pitchFamily="34" charset="0"/>
                <a:cs typeface="Arial" panose="020B0604020202020204" pitchFamily="34" charset="0"/>
              </a:rPr>
              <a:t>Kvinnor som födde barn anonymt hade ingen möjlighet att återfå sitt barn om hon ångrade den hemliga förlossningen.</a:t>
            </a:r>
          </a:p>
          <a:p>
            <a:pPr marL="285750" indent="-285750">
              <a:buFont typeface="Arial" panose="020B0604020202020204" pitchFamily="34" charset="0"/>
              <a:buChar char="•"/>
            </a:pPr>
            <a:endParaRPr lang="sv-SE" sz="8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dirty="0" smtClean="0">
                <a:latin typeface="Arial" panose="020B0604020202020204" pitchFamily="34" charset="0"/>
                <a:cs typeface="Arial" panose="020B0604020202020204" pitchFamily="34" charset="0"/>
              </a:rPr>
              <a:t>År 1856 kom ett tillägg i barnmorskereglementet där kvinnan fick rådet att skriva sitt namn på ett papper som förseglades. Handlingen lämnade då kvinnan till pastorsämbetet och behöll själv en kopia.</a:t>
            </a:r>
          </a:p>
          <a:p>
            <a:pPr marL="285750" indent="-285750">
              <a:buFont typeface="Arial" panose="020B0604020202020204" pitchFamily="34" charset="0"/>
              <a:buChar char="•"/>
            </a:pPr>
            <a:endParaRPr lang="sv-SE" sz="8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dirty="0" smtClean="0">
                <a:latin typeface="Arial" panose="020B0604020202020204" pitchFamily="34" charset="0"/>
                <a:cs typeface="Arial" panose="020B0604020202020204" pitchFamily="34" charset="0"/>
              </a:rPr>
              <a:t>Barnmorskans dagböcker lämnades till provinsialläkarens arkiv och borde i dag finnas på landsarkiven. Tyvärr saknas många av dessa handlingar. </a:t>
            </a:r>
          </a:p>
          <a:p>
            <a:pPr marL="285750" indent="-285750">
              <a:buFont typeface="Arial" panose="020B0604020202020204" pitchFamily="34" charset="0"/>
              <a:buChar char="•"/>
            </a:pPr>
            <a:endParaRPr lang="sv-S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38912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2845050" y="716536"/>
            <a:ext cx="7259077" cy="474133"/>
          </a:xfrm>
        </p:spPr>
        <p:txBody>
          <a:bodyPr>
            <a:normAutofit fontScale="90000"/>
          </a:bodyPr>
          <a:lstStyle/>
          <a:p>
            <a:r>
              <a:rPr lang="sv-SE" sz="2800" b="1" dirty="0" smtClean="0">
                <a:solidFill>
                  <a:schemeClr val="accent1">
                    <a:lumMod val="50000"/>
                  </a:schemeClr>
                </a:solidFill>
                <a:latin typeface="Arial" panose="020B0604020202020204" pitchFamily="34" charset="0"/>
                <a:cs typeface="Arial" panose="020B0604020202020204" pitchFamily="34" charset="0"/>
              </a:rPr>
              <a:t>7. Barnavårdsnämnden och den okände fadern </a:t>
            </a:r>
            <a:endParaRPr lang="sv-SE" sz="2800" dirty="0">
              <a:latin typeface="Arial" panose="020B0604020202020204" pitchFamily="34" charset="0"/>
              <a:cs typeface="Arial" panose="020B0604020202020204" pitchFamily="34" charset="0"/>
            </a:endParaRPr>
          </a:p>
        </p:txBody>
      </p:sp>
      <p:sp>
        <p:nvSpPr>
          <p:cNvPr id="3" name="Underrubrik 2"/>
          <p:cNvSpPr>
            <a:spLocks noGrp="1"/>
          </p:cNvSpPr>
          <p:nvPr>
            <p:ph type="subTitle" idx="1"/>
          </p:nvPr>
        </p:nvSpPr>
        <p:spPr>
          <a:xfrm>
            <a:off x="897465" y="1328430"/>
            <a:ext cx="10572046" cy="5252994"/>
          </a:xfrm>
        </p:spPr>
        <p:txBody>
          <a:bodyPr>
            <a:normAutofit/>
          </a:bodyPr>
          <a:lstStyle/>
          <a:p>
            <a:pPr algn="l"/>
            <a:endParaRPr lang="sv-SE" sz="1800" dirty="0" smtClean="0">
              <a:latin typeface="Arial" panose="020B0604020202020204" pitchFamily="34" charset="0"/>
              <a:cs typeface="Arial" panose="020B0604020202020204" pitchFamily="34" charset="0"/>
            </a:endParaRPr>
          </a:p>
          <a:p>
            <a:pPr algn="l"/>
            <a:endParaRPr lang="sv-SE" sz="1800" dirty="0" smtClean="0">
              <a:latin typeface="Arial" panose="020B0604020202020204" pitchFamily="34" charset="0"/>
              <a:cs typeface="Arial" panose="020B0604020202020204" pitchFamily="34" charset="0"/>
            </a:endParaRPr>
          </a:p>
        </p:txBody>
      </p:sp>
      <p:pic>
        <p:nvPicPr>
          <p:cNvPr id="4" name="Bildobjekt 3"/>
          <p:cNvPicPr>
            <a:picLocks noChangeAspect="1"/>
          </p:cNvPicPr>
          <p:nvPr/>
        </p:nvPicPr>
        <p:blipFill>
          <a:blip r:embed="rId2"/>
          <a:stretch>
            <a:fillRect/>
          </a:stretch>
        </p:blipFill>
        <p:spPr>
          <a:xfrm>
            <a:off x="1265254" y="322366"/>
            <a:ext cx="1579796" cy="611893"/>
          </a:xfrm>
          <a:prstGeom prst="rect">
            <a:avLst/>
          </a:prstGeom>
        </p:spPr>
      </p:pic>
      <p:sp>
        <p:nvSpPr>
          <p:cNvPr id="5" name="textruta 4"/>
          <p:cNvSpPr txBox="1"/>
          <p:nvPr/>
        </p:nvSpPr>
        <p:spPr>
          <a:xfrm>
            <a:off x="987451" y="1821331"/>
            <a:ext cx="10583659" cy="369332"/>
          </a:xfrm>
          <a:prstGeom prst="rect">
            <a:avLst/>
          </a:prstGeom>
          <a:noFill/>
        </p:spPr>
        <p:txBody>
          <a:bodyPr wrap="square" rtlCol="0">
            <a:spAutoFit/>
          </a:bodyPr>
          <a:lstStyle/>
          <a:p>
            <a:pPr marL="285750" indent="-285750">
              <a:buFont typeface="Arial" panose="020B0604020202020204" pitchFamily="34" charset="0"/>
              <a:buChar char="•"/>
            </a:pPr>
            <a:endParaRPr lang="sv-SE" u="sng" dirty="0">
              <a:latin typeface="Arial" panose="020B0604020202020204" pitchFamily="34" charset="0"/>
              <a:cs typeface="Arial" panose="020B0604020202020204" pitchFamily="34" charset="0"/>
            </a:endParaRPr>
          </a:p>
        </p:txBody>
      </p:sp>
      <p:sp>
        <p:nvSpPr>
          <p:cNvPr id="9" name="textruta 8"/>
          <p:cNvSpPr txBox="1"/>
          <p:nvPr/>
        </p:nvSpPr>
        <p:spPr>
          <a:xfrm>
            <a:off x="1060906" y="1669466"/>
            <a:ext cx="10600190" cy="4862870"/>
          </a:xfrm>
          <a:prstGeom prst="rect">
            <a:avLst/>
          </a:prstGeom>
          <a:noFill/>
        </p:spPr>
        <p:txBody>
          <a:bodyPr wrap="square" rtlCol="0">
            <a:spAutoFit/>
          </a:bodyPr>
          <a:lstStyle/>
          <a:p>
            <a:pPr marL="285750" indent="-285750">
              <a:buFont typeface="Arial" panose="020B0604020202020204" pitchFamily="34" charset="0"/>
              <a:buChar char="•"/>
            </a:pPr>
            <a:r>
              <a:rPr lang="sv-SE" dirty="0" smtClean="0">
                <a:latin typeface="Arial" panose="020B0604020202020204" pitchFamily="34" charset="0"/>
                <a:cs typeface="Arial" panose="020B0604020202020204" pitchFamily="34" charset="0"/>
              </a:rPr>
              <a:t>Fr.o.m. </a:t>
            </a:r>
            <a:r>
              <a:rPr lang="sv-SE" u="sng" dirty="0" smtClean="0">
                <a:latin typeface="Arial" panose="020B0604020202020204" pitchFamily="34" charset="0"/>
                <a:cs typeface="Arial" panose="020B0604020202020204" pitchFamily="34" charset="0"/>
              </a:rPr>
              <a:t>1918</a:t>
            </a:r>
            <a:r>
              <a:rPr lang="sv-SE" dirty="0" smtClean="0">
                <a:latin typeface="Arial" panose="020B0604020202020204" pitchFamily="34" charset="0"/>
                <a:cs typeface="Arial" panose="020B0604020202020204" pitchFamily="34" charset="0"/>
              </a:rPr>
              <a:t> måste varje ogift mor ha en </a:t>
            </a:r>
            <a:r>
              <a:rPr lang="sv-SE" u="sng" dirty="0" smtClean="0">
                <a:latin typeface="Arial" panose="020B0604020202020204" pitchFamily="34" charset="0"/>
                <a:cs typeface="Arial" panose="020B0604020202020204" pitchFamily="34" charset="0"/>
              </a:rPr>
              <a:t>barnavårdsman</a:t>
            </a:r>
            <a:r>
              <a:rPr lang="sv-SE" dirty="0" smtClean="0">
                <a:latin typeface="Arial" panose="020B0604020202020204" pitchFamily="34" charset="0"/>
                <a:cs typeface="Arial" panose="020B0604020202020204" pitchFamily="34" charset="0"/>
              </a:rPr>
              <a:t> för sitt barn tills barnet fyllt 18 år (16 år om barnet då kunde försörja sig själv). År </a:t>
            </a:r>
            <a:r>
              <a:rPr lang="sv-SE" u="sng" dirty="0" smtClean="0">
                <a:latin typeface="Arial" panose="020B0604020202020204" pitchFamily="34" charset="0"/>
                <a:cs typeface="Arial" panose="020B0604020202020204" pitchFamily="34" charset="0"/>
              </a:rPr>
              <a:t>1924</a:t>
            </a:r>
            <a:r>
              <a:rPr lang="sv-SE" dirty="0" smtClean="0">
                <a:latin typeface="Arial" panose="020B0604020202020204" pitchFamily="34" charset="0"/>
                <a:cs typeface="Arial" panose="020B0604020202020204" pitchFamily="34" charset="0"/>
              </a:rPr>
              <a:t> inrättades en </a:t>
            </a:r>
            <a:r>
              <a:rPr lang="sv-SE" u="sng" dirty="0" smtClean="0">
                <a:latin typeface="Arial" panose="020B0604020202020204" pitchFamily="34" charset="0"/>
                <a:cs typeface="Arial" panose="020B0604020202020204" pitchFamily="34" charset="0"/>
              </a:rPr>
              <a:t>Barnavårdsnämnd</a:t>
            </a:r>
            <a:r>
              <a:rPr lang="sv-SE" dirty="0" smtClean="0">
                <a:latin typeface="Arial" panose="020B0604020202020204" pitchFamily="34" charset="0"/>
                <a:cs typeface="Arial" panose="020B0604020202020204" pitchFamily="34" charset="0"/>
              </a:rPr>
              <a:t> i varje kommun.</a:t>
            </a:r>
          </a:p>
          <a:p>
            <a:pPr marL="285750" indent="-285750">
              <a:buFont typeface="Arial" panose="020B0604020202020204" pitchFamily="34" charset="0"/>
              <a:buChar char="•"/>
            </a:pPr>
            <a:endParaRPr lang="sv-SE" sz="8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dirty="0" smtClean="0">
                <a:latin typeface="Arial" panose="020B0604020202020204" pitchFamily="34" charset="0"/>
                <a:cs typeface="Arial" panose="020B0604020202020204" pitchFamily="34" charset="0"/>
              </a:rPr>
              <a:t>Dokumentation upprättades och arkiverades hos kommunen. Barnavårdsmannens första uppgift var att ta reda på vem som var far till barnet och få ett skriftligt erkännande av honom. Detta skickades då till pastorsämbetet där barnet var kyrkobokfört.</a:t>
            </a:r>
          </a:p>
          <a:p>
            <a:pPr marL="285750" indent="-285750">
              <a:buFont typeface="Arial" panose="020B0604020202020204" pitchFamily="34" charset="0"/>
              <a:buChar char="•"/>
            </a:pPr>
            <a:endParaRPr lang="sv-SE" sz="8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dirty="0" smtClean="0">
                <a:latin typeface="Arial" panose="020B0604020202020204" pitchFamily="34" charset="0"/>
                <a:cs typeface="Arial" panose="020B0604020202020204" pitchFamily="34" charset="0"/>
              </a:rPr>
              <a:t>Modern måste besvara detaljerade frågor om mannen och omständigheterna då barnet kom till.</a:t>
            </a:r>
          </a:p>
          <a:p>
            <a:pPr marL="285750" indent="-285750">
              <a:buFont typeface="Arial" panose="020B0604020202020204" pitchFamily="34" charset="0"/>
              <a:buChar char="•"/>
            </a:pPr>
            <a:endParaRPr lang="sv-SE" sz="8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dirty="0" smtClean="0">
                <a:latin typeface="Arial" panose="020B0604020202020204" pitchFamily="34" charset="0"/>
                <a:cs typeface="Arial" panose="020B0604020202020204" pitchFamily="34" charset="0"/>
              </a:rPr>
              <a:t>Barnavårdsmannen letade sedan upp mannen. Om mannen erkände skickades besked om detta till pastorsämbetet. Mannen kunde be om diskretion, mot att han betalade för barnets underhåll. </a:t>
            </a:r>
          </a:p>
          <a:p>
            <a:pPr marL="285750" indent="-285750">
              <a:buFont typeface="Arial" panose="020B0604020202020204" pitchFamily="34" charset="0"/>
              <a:buChar char="•"/>
            </a:pPr>
            <a:endParaRPr lang="sv-SE" sz="8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dirty="0" smtClean="0">
                <a:latin typeface="Arial" panose="020B0604020202020204" pitchFamily="34" charset="0"/>
                <a:cs typeface="Arial" panose="020B0604020202020204" pitchFamily="34" charset="0"/>
              </a:rPr>
              <a:t>Beloppet fastställdes efter kontroll av mannens inkomst, mm. Ibland fick fattigvården gripa in.</a:t>
            </a:r>
          </a:p>
          <a:p>
            <a:pPr marL="285750" indent="-285750">
              <a:buFont typeface="Arial" panose="020B0604020202020204" pitchFamily="34" charset="0"/>
              <a:buChar char="•"/>
            </a:pPr>
            <a:endParaRPr lang="sv-SE" sz="8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dirty="0" smtClean="0">
                <a:latin typeface="Arial" panose="020B0604020202020204" pitchFamily="34" charset="0"/>
                <a:cs typeface="Arial" panose="020B0604020202020204" pitchFamily="34" charset="0"/>
              </a:rPr>
              <a:t>Barnavårdsmannen gjorde regelbundna inspektioner med synpunkter på barnets och hemmets skötsel, moderns personliga förhållanden, mm.</a:t>
            </a:r>
          </a:p>
          <a:p>
            <a:pPr marL="285750" indent="-285750">
              <a:buFont typeface="Arial" panose="020B0604020202020204" pitchFamily="34" charset="0"/>
              <a:buChar char="•"/>
            </a:pPr>
            <a:endParaRPr lang="sv-SE" sz="8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dirty="0" smtClean="0">
                <a:latin typeface="Arial" panose="020B0604020202020204" pitchFamily="34" charset="0"/>
                <a:cs typeface="Arial" panose="020B0604020202020204" pitchFamily="34" charset="0"/>
              </a:rPr>
              <a:t>Statligt behovsprövat barnbidrag infördes </a:t>
            </a:r>
            <a:r>
              <a:rPr lang="sv-SE" u="sng" dirty="0" smtClean="0">
                <a:latin typeface="Arial" panose="020B0604020202020204" pitchFamily="34" charset="0"/>
                <a:cs typeface="Arial" panose="020B0604020202020204" pitchFamily="34" charset="0"/>
              </a:rPr>
              <a:t>1937</a:t>
            </a:r>
            <a:r>
              <a:rPr lang="sv-SE" dirty="0" smtClean="0">
                <a:latin typeface="Arial" panose="020B0604020202020204" pitchFamily="34" charset="0"/>
                <a:cs typeface="Arial" panose="020B0604020202020204" pitchFamily="34" charset="0"/>
              </a:rPr>
              <a:t>. Allmänt barnbidrag infördes </a:t>
            </a:r>
            <a:r>
              <a:rPr lang="sv-SE" u="sng" dirty="0" smtClean="0">
                <a:latin typeface="Arial" panose="020B0604020202020204" pitchFamily="34" charset="0"/>
                <a:cs typeface="Arial" panose="020B0604020202020204" pitchFamily="34" charset="0"/>
              </a:rPr>
              <a:t>1948</a:t>
            </a:r>
            <a:r>
              <a:rPr lang="sv-SE" dirty="0" smtClean="0">
                <a:latin typeface="Arial" panose="020B0604020202020204" pitchFamily="34" charset="0"/>
                <a:cs typeface="Arial" panose="020B0604020202020204" pitchFamily="34" charset="0"/>
              </a:rPr>
              <a:t> till alla barn under 16 år. </a:t>
            </a:r>
          </a:p>
          <a:p>
            <a:endParaRPr lang="sv-SE" dirty="0">
              <a:latin typeface="Arial" panose="020B0604020202020204" pitchFamily="34" charset="0"/>
              <a:cs typeface="Arial" panose="020B0604020202020204" pitchFamily="34" charset="0"/>
            </a:endParaRPr>
          </a:p>
        </p:txBody>
      </p:sp>
      <p:pic>
        <p:nvPicPr>
          <p:cNvPr id="8" name="Bildobjekt 7"/>
          <p:cNvPicPr>
            <a:picLocks noChangeAspect="1"/>
          </p:cNvPicPr>
          <p:nvPr/>
        </p:nvPicPr>
        <p:blipFill>
          <a:blip r:embed="rId3"/>
          <a:stretch>
            <a:fillRect/>
          </a:stretch>
        </p:blipFill>
        <p:spPr>
          <a:xfrm>
            <a:off x="10173896" y="322366"/>
            <a:ext cx="1510027" cy="952930"/>
          </a:xfrm>
          <a:prstGeom prst="rect">
            <a:avLst/>
          </a:prstGeom>
        </p:spPr>
      </p:pic>
    </p:spTree>
    <p:extLst>
      <p:ext uri="{BB962C8B-B14F-4D97-AF65-F5344CB8AC3E}">
        <p14:creationId xmlns:p14="http://schemas.microsoft.com/office/powerpoint/2010/main" val="41617202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1357</TotalTime>
  <Words>2354</Words>
  <Application>Microsoft Office PowerPoint</Application>
  <PresentationFormat>Bredbild</PresentationFormat>
  <Paragraphs>176</Paragraphs>
  <Slides>18</Slides>
  <Notes>0</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18</vt:i4>
      </vt:variant>
    </vt:vector>
  </HeadingPairs>
  <TitlesOfParts>
    <vt:vector size="25" baseType="lpstr">
      <vt:lpstr>Arial</vt:lpstr>
      <vt:lpstr>Arial Black</vt:lpstr>
      <vt:lpstr>Calibri</vt:lpstr>
      <vt:lpstr>Calibri Light</vt:lpstr>
      <vt:lpstr>Comic Sans MS</vt:lpstr>
      <vt:lpstr>Wingdings</vt:lpstr>
      <vt:lpstr>Office-tema</vt:lpstr>
      <vt:lpstr>Fader okänd, eller ??</vt:lpstr>
      <vt:lpstr>1. Inledning (1)</vt:lpstr>
      <vt:lpstr>1. Inledning (2)</vt:lpstr>
      <vt:lpstr>2. Okänd, men inte spårlöst försvunnen</vt:lpstr>
      <vt:lpstr>3. Kyrkan sökte syndaren</vt:lpstr>
      <vt:lpstr>4. Domstolen sökte brottslingen</vt:lpstr>
      <vt:lpstr>5. Den tigande kvinnan</vt:lpstr>
      <vt:lpstr>6. Barnmorskans roll i faderskapsutredningen</vt:lpstr>
      <vt:lpstr>7. Barnavårdsnämnden och den okände fadern </vt:lpstr>
      <vt:lpstr>8. Moder okänd </vt:lpstr>
      <vt:lpstr>9. Sök fadern i olika arkiv</vt:lpstr>
      <vt:lpstr>9.1 Sök fadern i kyrkliga arkiv</vt:lpstr>
      <vt:lpstr>9.2 Sök fadern i barnhusarkiv</vt:lpstr>
      <vt:lpstr>9.3 Sök fadern i juridiska arkiv</vt:lpstr>
      <vt:lpstr>9.4 Sök fadern i ytterligare källor</vt:lpstr>
      <vt:lpstr>10. Sök fadern via DNA-test</vt:lpstr>
      <vt:lpstr>11. Kan vi hitta den okände fadern ?</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Fader okänd ?</dc:title>
  <dc:creator>Rolf Carlén</dc:creator>
  <cp:lastModifiedBy>Rolf Carlén</cp:lastModifiedBy>
  <cp:revision>115</cp:revision>
  <dcterms:created xsi:type="dcterms:W3CDTF">2025-10-25T07:12:55Z</dcterms:created>
  <dcterms:modified xsi:type="dcterms:W3CDTF">2025-10-29T09:20:43Z</dcterms:modified>
</cp:coreProperties>
</file>