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59" r:id="rId4"/>
    <p:sldId id="260" r:id="rId5"/>
    <p:sldId id="286" r:id="rId6"/>
    <p:sldId id="261" r:id="rId7"/>
    <p:sldId id="258"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3" r:id="rId23"/>
    <p:sldId id="287" r:id="rId24"/>
    <p:sldId id="276" r:id="rId25"/>
    <p:sldId id="290" r:id="rId26"/>
  </p:sldIdLst>
  <p:sldSz cx="18288000" cy="10287000"/>
  <p:notesSz cx="6858000" cy="9144000"/>
  <p:embeddedFontLst>
    <p:embeddedFont>
      <p:font typeface="Arial Bold" panose="020B0604020202020204" charset="0"/>
      <p:regular r:id="rId28"/>
    </p:embeddedFont>
    <p:embeddedFont>
      <p:font typeface="Georgia" panose="02040502050405020303" pitchFamily="18" charset="0"/>
      <p:regular r:id="rId29"/>
      <p:bold r:id="rId30"/>
      <p:italic r:id="rId31"/>
      <p:boldItalic r:id="rId32"/>
    </p:embeddedFont>
    <p:embeddedFont>
      <p:font typeface="Playfair Display Bold" panose="020B0604020202020204" charset="0"/>
      <p:regular r:id="rId33"/>
    </p:embeddedFont>
    <p:embeddedFont>
      <p:font typeface="Verdana" panose="020B0604030504040204" pitchFamily="34" charset="0"/>
      <p:regular r:id="rId34"/>
      <p:bold r:id="rId35"/>
      <p:italic r:id="rId36"/>
      <p:boldItalic r:id="rId37"/>
    </p:embeddedFont>
    <p:embeddedFont>
      <p:font typeface="Verdana 1" panose="020B0804030504040204" charset="0"/>
      <p:regular r:id="rId38"/>
    </p:embeddedFont>
    <p:embeddedFont>
      <p:font typeface="Verdana 2" panose="020B0604020202020204" charset="0"/>
      <p:regular r:id="rId39"/>
    </p:embeddedFont>
    <p:embeddedFont>
      <p:font typeface="Verdana 3" panose="020B0804030504040204" charset="0"/>
      <p:regular r:id="rId40"/>
    </p:embeddedFont>
    <p:embeddedFont>
      <p:font typeface="Verdana 3 Bold" panose="020B0604020202020204" charset="0"/>
      <p:regular r:id="rId41"/>
    </p:embeddedFont>
    <p:embeddedFont>
      <p:font typeface="Verdana Pro" panose="020B060403050404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56899" autoAdjust="0"/>
  </p:normalViewPr>
  <p:slideViewPr>
    <p:cSldViewPr>
      <p:cViewPr varScale="1">
        <p:scale>
          <a:sx n="24" d="100"/>
          <a:sy n="24" d="100"/>
        </p:scale>
        <p:origin x="1820"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17.02.2026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Startade 1984 därför att fokus ofta låg på gärningsperson och den utsatta blev åtsidosatt. </a:t>
            </a:r>
          </a:p>
          <a:p>
            <a:endParaRPr lang="en-US"/>
          </a:p>
          <a:p>
            <a:r>
              <a:rPr lang="en-US"/>
              <a:t>- Behovet av stöd avgör insatsen. inga beslut eller väntetider. man ska bli uppringd inom48h efter att anmälan kommit till oss. </a:t>
            </a:r>
          </a:p>
          <a:p>
            <a:endParaRPr lang="en-US"/>
          </a:p>
          <a:p>
            <a:r>
              <a:rPr lang="en-US"/>
              <a:t>Något som inte drabbar en person speciellt mycket, kan vara förödande för en annan. </a:t>
            </a:r>
          </a:p>
          <a:p>
            <a:endParaRPr lang="en-US"/>
          </a:p>
          <a:p>
            <a:r>
              <a:rPr lang="en-US"/>
              <a:t>Alltid kostnadsfritt. Anonym om man vill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90763" y="512763"/>
            <a:ext cx="4562475" cy="2566987"/>
          </a:xfrm>
        </p:spPr>
      </p:sp>
      <p:sp>
        <p:nvSpPr>
          <p:cNvPr id="3" name="Platshållare för anteckningar 2"/>
          <p:cNvSpPr>
            <a:spLocks noGrp="1"/>
          </p:cNvSpPr>
          <p:nvPr>
            <p:ph type="body" idx="1"/>
          </p:nvPr>
        </p:nvSpPr>
        <p:spPr/>
        <p:txBody>
          <a:bodyPr/>
          <a:lstStyle/>
          <a:p>
            <a:endParaRPr lang="en-US" dirty="0"/>
          </a:p>
          <a:p>
            <a:r>
              <a:rPr lang="en-US" dirty="0" err="1"/>
              <a:t>Hantverkare</a:t>
            </a:r>
            <a:r>
              <a:rPr lang="en-US" dirty="0"/>
              <a:t> </a:t>
            </a:r>
            <a:r>
              <a:rPr lang="en-US" dirty="0" err="1"/>
              <a:t>som</a:t>
            </a:r>
            <a:r>
              <a:rPr lang="en-US" dirty="0"/>
              <a:t> </a:t>
            </a:r>
            <a:r>
              <a:rPr lang="en-US" dirty="0" err="1"/>
              <a:t>kommer</a:t>
            </a:r>
            <a:r>
              <a:rPr lang="en-US" dirty="0"/>
              <a:t> hem och ska </a:t>
            </a:r>
            <a:r>
              <a:rPr lang="en-US" dirty="0" err="1"/>
              <a:t>kolla</a:t>
            </a:r>
            <a:r>
              <a:rPr lang="en-US" dirty="0"/>
              <a:t> </a:t>
            </a:r>
            <a:r>
              <a:rPr lang="en-US" dirty="0" err="1"/>
              <a:t>något</a:t>
            </a:r>
            <a:r>
              <a:rPr lang="en-US" dirty="0"/>
              <a:t> med </a:t>
            </a:r>
            <a:r>
              <a:rPr lang="en-US" dirty="0" err="1"/>
              <a:t>dina</a:t>
            </a:r>
            <a:r>
              <a:rPr lang="en-US" dirty="0"/>
              <a:t> </a:t>
            </a:r>
            <a:r>
              <a:rPr lang="en-US" dirty="0" err="1"/>
              <a:t>ledningar</a:t>
            </a:r>
            <a:r>
              <a:rPr lang="en-US" dirty="0"/>
              <a:t> </a:t>
            </a:r>
            <a:r>
              <a:rPr lang="en-US" dirty="0" err="1"/>
              <a:t>eller</a:t>
            </a:r>
            <a:r>
              <a:rPr lang="en-US" dirty="0"/>
              <a:t> </a:t>
            </a:r>
            <a:r>
              <a:rPr lang="en-US" dirty="0" err="1"/>
              <a:t>rör</a:t>
            </a:r>
            <a:r>
              <a:rPr lang="en-US" dirty="0"/>
              <a:t>. Den </a:t>
            </a:r>
            <a:r>
              <a:rPr lang="en-US" dirty="0" err="1"/>
              <a:t>ena</a:t>
            </a:r>
            <a:r>
              <a:rPr lang="en-US" dirty="0"/>
              <a:t> </a:t>
            </a:r>
            <a:r>
              <a:rPr lang="en-US" dirty="0" err="1"/>
              <a:t>uppehåller</a:t>
            </a:r>
            <a:r>
              <a:rPr lang="en-US" dirty="0"/>
              <a:t> dig och </a:t>
            </a:r>
            <a:r>
              <a:rPr lang="en-US" dirty="0" err="1"/>
              <a:t>en</a:t>
            </a:r>
            <a:r>
              <a:rPr lang="en-US" dirty="0"/>
              <a:t> </a:t>
            </a:r>
            <a:r>
              <a:rPr lang="en-US" dirty="0" err="1"/>
              <a:t>andra</a:t>
            </a:r>
            <a:r>
              <a:rPr lang="en-US" dirty="0"/>
              <a:t> </a:t>
            </a:r>
            <a:r>
              <a:rPr lang="en-US" dirty="0" err="1"/>
              <a:t>stjäl</a:t>
            </a:r>
            <a:r>
              <a:rPr lang="en-US" dirty="0"/>
              <a:t>.</a:t>
            </a:r>
          </a:p>
          <a:p>
            <a:endParaRPr lang="en-US" dirty="0"/>
          </a:p>
        </p:txBody>
      </p:sp>
      <p:sp>
        <p:nvSpPr>
          <p:cNvPr id="4" name="Platshållare för bildnummer 3"/>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3975754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https://polisen.se/utsatt-for-brott/polisanmalan/bedragerier/bedragerier/vaga-vara-otrevlig/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Även här: </a:t>
            </a:r>
          </a:p>
          <a:p>
            <a:r>
              <a:rPr lang="en-US"/>
              <a:t>- kan ändra visningsnummer och namn.</a:t>
            </a:r>
          </a:p>
          <a:p>
            <a:endParaRPr lang="en-US"/>
          </a:p>
          <a:p>
            <a:r>
              <a:rPr lang="en-US"/>
              <a:t>- syftet är att du ska ringa upp, eller klicka på länken i meddelandet. </a:t>
            </a:r>
          </a:p>
          <a:p>
            <a:r>
              <a:rPr lang="en-US"/>
              <a:t>Du kommer till en "kundtjänst" där de hjälper dig med den felaktiga beställningen, kan bli skickad mellan olika personer för att det ska verka mer trovärdigt. </a:t>
            </a:r>
          </a:p>
          <a:p>
            <a:r>
              <a:rPr lang="en-US"/>
              <a:t>Hemsideadresser ser väldigt lika ut orginalet, men något skiljer i namnet. seb.se blir sebbanken.se eller seb.eu.se</a:t>
            </a:r>
          </a:p>
          <a:p>
            <a:endParaRPr lang="en-US"/>
          </a:p>
          <a:p>
            <a:r>
              <a:rPr lang="en-US"/>
              <a:t>Det kan också vara att du ska betala en tullavgift.</a:t>
            </a:r>
          </a:p>
          <a:p>
            <a:endParaRPr lang="en-US"/>
          </a:p>
          <a:p>
            <a:r>
              <a:rPr lang="en-US"/>
              <a:t>Säljer du något på ex marketplace händer det nästan varje gång att det kommer en som vill betala frakten i förskott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Exempel:</a:t>
            </a:r>
          </a:p>
          <a:p>
            <a:endParaRPr lang="en-US"/>
          </a:p>
          <a:p>
            <a:r>
              <a:rPr lang="en-US"/>
              <a:t>- Hej mormor det är ditt favorit barnbarn kan jag få låna lite pengar av dig tills jag fått mina?</a:t>
            </a:r>
          </a:p>
          <a:p>
            <a:endParaRPr lang="en-US"/>
          </a:p>
          <a:p>
            <a:r>
              <a:rPr lang="en-US"/>
              <a:t>- Är det du Anna?</a:t>
            </a:r>
          </a:p>
          <a:p>
            <a:endParaRPr lang="en-US"/>
          </a:p>
          <a:p>
            <a:r>
              <a:rPr lang="en-US"/>
              <a:t>En person ringer och säger att hens barnbarn är i fara och att hen måste ha hjälp med en betalning för annars kommer</a:t>
            </a:r>
          </a:p>
          <a:p>
            <a:endParaRPr lang="en-US"/>
          </a:p>
          <a:p>
            <a:r>
              <a:rPr lang="en-US"/>
              <a:t>Stoppa fort:</a:t>
            </a:r>
          </a:p>
          <a:p>
            <a:r>
              <a:rPr lang="en-US"/>
              <a:t>De arbetar med stress och vill koppla ut ditt logiska tänkande.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grupp: antingen att de låtsas att de har växel eller att de är två personer som kommer hem till dig.</a:t>
            </a:r>
          </a:p>
          <a:p>
            <a:r>
              <a:rPr lang="en-US"/>
              <a:t>Det kan också vara ett några kommer från securitas och någon från banken som knackar på din dör samtidigt som polisen är i telefonen.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Börjar du förklara samlar de information och använder det som information för förtroende</a:t>
            </a:r>
          </a:p>
          <a:p>
            <a:endParaRPr lang="en-US"/>
          </a:p>
          <a:p>
            <a:endParaRPr lang="en-US"/>
          </a:p>
          <a:p>
            <a:r>
              <a:rPr lang="en-US"/>
              <a:t>De vill att du ringer upp dig och när du gjort det stressar de dig. Stress kopplar bort förnuft och logiskt tänkande. Här kan de få dig att öppna dörren hemma, eller att använda ditt bank ID </a:t>
            </a:r>
          </a:p>
          <a:p>
            <a:endParaRPr lang="en-US"/>
          </a:p>
          <a:p>
            <a:r>
              <a:rPr lang="en-US"/>
              <a:t>Säkerhetslösning från banken:Om de till exempel har dubbel-signering eller tidsfördröjning vid större transaktioner. Välj det i så fall.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6ED45-1E32-EF65-9A6F-D83FFBB5B12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877123-3BD0-6B34-A1D2-5D9FDB47E64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747E9D2C-0CC0-C7F9-1B32-4074DA2C0D92}"/>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2198FAEA-A072-650D-A9C9-9BCA8FFC697C}"/>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B6B02ABA-B2C6-4043-5492-CB8845BA180F}"/>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171450" indent="-171450">
              <a:buFontTx/>
              <a:buChar char="-"/>
            </a:pPr>
            <a:r>
              <a:rPr lang="en-US" dirty="0" err="1"/>
              <a:t>Svårt</a:t>
            </a:r>
            <a:r>
              <a:rPr lang="en-US" dirty="0"/>
              <a:t> </a:t>
            </a:r>
            <a:r>
              <a:rPr lang="en-US" dirty="0" err="1"/>
              <a:t>att</a:t>
            </a:r>
            <a:r>
              <a:rPr lang="en-US" dirty="0"/>
              <a:t> </a:t>
            </a:r>
            <a:r>
              <a:rPr lang="en-US" dirty="0" err="1"/>
              <a:t>få</a:t>
            </a:r>
            <a:r>
              <a:rPr lang="en-US" dirty="0"/>
              <a:t> </a:t>
            </a:r>
            <a:r>
              <a:rPr lang="en-US" dirty="0" err="1"/>
              <a:t>pengarna</a:t>
            </a:r>
            <a:r>
              <a:rPr lang="en-US" dirty="0"/>
              <a:t> </a:t>
            </a:r>
            <a:r>
              <a:rPr lang="en-US" dirty="0" err="1"/>
              <a:t>tillbaka</a:t>
            </a:r>
            <a:r>
              <a:rPr lang="en-US" dirty="0"/>
              <a:t> </a:t>
            </a:r>
            <a:r>
              <a:rPr lang="en-US" dirty="0" err="1"/>
              <a:t>eftersom</a:t>
            </a:r>
            <a:r>
              <a:rPr lang="en-US" dirty="0"/>
              <a:t> man </a:t>
            </a:r>
            <a:r>
              <a:rPr lang="en-US" dirty="0" err="1"/>
              <a:t>själv</a:t>
            </a:r>
            <a:r>
              <a:rPr lang="en-US" dirty="0"/>
              <a:t> </a:t>
            </a:r>
            <a:r>
              <a:rPr lang="en-US" dirty="0" err="1"/>
              <a:t>godkänt</a:t>
            </a:r>
            <a:r>
              <a:rPr lang="en-US" dirty="0"/>
              <a:t> </a:t>
            </a:r>
            <a:r>
              <a:rPr lang="en-US" dirty="0" err="1"/>
              <a:t>överföringen</a:t>
            </a:r>
            <a:r>
              <a:rPr lang="en-US" dirty="0"/>
              <a:t>. Men man </a:t>
            </a:r>
            <a:r>
              <a:rPr lang="en-US" dirty="0" err="1"/>
              <a:t>kan</a:t>
            </a:r>
            <a:r>
              <a:rPr lang="en-US" dirty="0"/>
              <a:t> och ska </a:t>
            </a:r>
            <a:r>
              <a:rPr lang="en-US" dirty="0" err="1"/>
              <a:t>alltid</a:t>
            </a:r>
            <a:r>
              <a:rPr lang="en-US" dirty="0"/>
              <a:t> </a:t>
            </a:r>
            <a:r>
              <a:rPr lang="en-US" dirty="0" err="1"/>
              <a:t>reklamera</a:t>
            </a:r>
            <a:r>
              <a:rPr lang="en-US" dirty="0"/>
              <a:t>. Banken </a:t>
            </a:r>
            <a:r>
              <a:rPr lang="en-US" dirty="0" err="1"/>
              <a:t>har</a:t>
            </a:r>
            <a:r>
              <a:rPr lang="en-US" dirty="0"/>
              <a:t> </a:t>
            </a:r>
          </a:p>
          <a:p>
            <a:pPr marL="171450" indent="-171450">
              <a:buFontTx/>
              <a:buChar char="-"/>
            </a:pPr>
            <a:r>
              <a:rPr lang="en-US" dirty="0" err="1"/>
              <a:t>Många</a:t>
            </a:r>
            <a:r>
              <a:rPr lang="en-US" dirty="0"/>
              <a:t> av er </a:t>
            </a:r>
            <a:r>
              <a:rPr lang="en-US" dirty="0" err="1"/>
              <a:t>här</a:t>
            </a:r>
            <a:r>
              <a:rPr lang="en-US" dirty="0"/>
              <a:t> </a:t>
            </a:r>
            <a:r>
              <a:rPr lang="en-US" dirty="0" err="1"/>
              <a:t>inne</a:t>
            </a:r>
            <a:r>
              <a:rPr lang="en-US" dirty="0"/>
              <a:t> tanker </a:t>
            </a:r>
            <a:r>
              <a:rPr lang="en-US" dirty="0" err="1"/>
              <a:t>säker</a:t>
            </a:r>
            <a:r>
              <a:rPr lang="en-US" dirty="0"/>
              <a:t> </a:t>
            </a:r>
            <a:r>
              <a:rPr lang="en-US" dirty="0" err="1"/>
              <a:t>att</a:t>
            </a:r>
            <a:r>
              <a:rPr lang="en-US" dirty="0"/>
              <a:t> det </a:t>
            </a:r>
            <a:r>
              <a:rPr lang="en-US" dirty="0" err="1"/>
              <a:t>är</a:t>
            </a:r>
            <a:r>
              <a:rPr lang="en-US" dirty="0"/>
              <a:t> </a:t>
            </a:r>
            <a:r>
              <a:rPr lang="en-US" dirty="0" err="1"/>
              <a:t>uppenbart</a:t>
            </a:r>
            <a:r>
              <a:rPr lang="en-US" dirty="0"/>
              <a:t> </a:t>
            </a:r>
            <a:r>
              <a:rPr lang="en-US" dirty="0" err="1"/>
              <a:t>att</a:t>
            </a:r>
            <a:r>
              <a:rPr lang="en-US" dirty="0"/>
              <a:t> det </a:t>
            </a:r>
            <a:r>
              <a:rPr lang="en-US" dirty="0" err="1"/>
              <a:t>är</a:t>
            </a:r>
            <a:r>
              <a:rPr lang="en-US" dirty="0"/>
              <a:t> </a:t>
            </a:r>
            <a:r>
              <a:rPr lang="en-US" dirty="0" err="1"/>
              <a:t>bedrägeri</a:t>
            </a:r>
            <a:r>
              <a:rPr lang="en-US" dirty="0"/>
              <a:t> </a:t>
            </a:r>
            <a:r>
              <a:rPr lang="en-US" dirty="0" err="1"/>
              <a:t>när</a:t>
            </a:r>
            <a:r>
              <a:rPr lang="en-US" dirty="0"/>
              <a:t> jag </a:t>
            </a:r>
            <a:r>
              <a:rPr lang="en-US" dirty="0" err="1"/>
              <a:t>drar</a:t>
            </a:r>
            <a:r>
              <a:rPr lang="en-US" dirty="0"/>
              <a:t> </a:t>
            </a:r>
            <a:r>
              <a:rPr lang="en-US" dirty="0" err="1"/>
              <a:t>exempeln</a:t>
            </a:r>
            <a:r>
              <a:rPr lang="en-US" dirty="0"/>
              <a:t>. </a:t>
            </a:r>
            <a:r>
              <a:rPr lang="en-US" dirty="0" err="1"/>
              <a:t>Så</a:t>
            </a:r>
            <a:r>
              <a:rPr lang="en-US" dirty="0"/>
              <a:t> tanker manga </a:t>
            </a:r>
            <a:r>
              <a:rPr lang="en-US" dirty="0" err="1"/>
              <a:t>innan</a:t>
            </a:r>
            <a:r>
              <a:rPr lang="en-US" dirty="0"/>
              <a:t> de </a:t>
            </a:r>
            <a:r>
              <a:rPr lang="en-US" dirty="0" err="1"/>
              <a:t>blir</a:t>
            </a:r>
            <a:r>
              <a:rPr lang="en-US" dirty="0"/>
              <a:t> </a:t>
            </a:r>
            <a:r>
              <a:rPr lang="en-US" dirty="0" err="1"/>
              <a:t>utsatta</a:t>
            </a:r>
            <a:r>
              <a:rPr lang="en-US" dirty="0"/>
              <a:t>. Det </a:t>
            </a:r>
            <a:r>
              <a:rPr lang="en-US" dirty="0" err="1"/>
              <a:t>verkar</a:t>
            </a:r>
            <a:r>
              <a:rPr lang="en-US" dirty="0"/>
              <a:t> </a:t>
            </a:r>
            <a:r>
              <a:rPr lang="en-US" dirty="0" err="1"/>
              <a:t>så</a:t>
            </a:r>
            <a:r>
              <a:rPr lang="en-US" dirty="0"/>
              <a:t> </a:t>
            </a:r>
            <a:r>
              <a:rPr lang="en-US" dirty="0" err="1"/>
              <a:t>enkelt</a:t>
            </a:r>
            <a:r>
              <a:rPr lang="en-US" dirty="0"/>
              <a:t>. </a:t>
            </a:r>
            <a:r>
              <a:rPr lang="en-US" dirty="0" err="1"/>
              <a:t>Ändå</a:t>
            </a:r>
            <a:r>
              <a:rPr lang="en-US" dirty="0"/>
              <a:t> </a:t>
            </a:r>
            <a:r>
              <a:rPr lang="en-US" dirty="0" err="1"/>
              <a:t>är</a:t>
            </a:r>
            <a:r>
              <a:rPr lang="en-US" dirty="0"/>
              <a:t> det </a:t>
            </a:r>
            <a:r>
              <a:rPr lang="en-US" dirty="0" err="1"/>
              <a:t>en</a:t>
            </a:r>
            <a:r>
              <a:rPr lang="en-US" dirty="0"/>
              <a:t> </a:t>
            </a:r>
            <a:r>
              <a:rPr lang="en-US" dirty="0" err="1"/>
              <a:t>så</a:t>
            </a:r>
            <a:r>
              <a:rPr lang="en-US" dirty="0"/>
              <a:t> </a:t>
            </a:r>
            <a:r>
              <a:rPr lang="en-US" dirty="0" err="1"/>
              <a:t>stor</a:t>
            </a:r>
            <a:r>
              <a:rPr lang="en-US" dirty="0"/>
              <a:t> </a:t>
            </a:r>
            <a:r>
              <a:rPr lang="en-US" dirty="0" err="1"/>
              <a:t>andel</a:t>
            </a:r>
            <a:r>
              <a:rPr lang="en-US" dirty="0"/>
              <a:t> </a:t>
            </a:r>
            <a:r>
              <a:rPr lang="en-US" dirty="0" err="1"/>
              <a:t>som</a:t>
            </a:r>
            <a:r>
              <a:rPr lang="en-US" dirty="0"/>
              <a:t> </a:t>
            </a:r>
            <a:r>
              <a:rPr lang="en-US" dirty="0" err="1"/>
              <a:t>blir</a:t>
            </a:r>
            <a:r>
              <a:rPr lang="en-US" dirty="0"/>
              <a:t> </a:t>
            </a:r>
            <a:r>
              <a:rPr lang="en-US" dirty="0" err="1"/>
              <a:t>utsatta</a:t>
            </a:r>
            <a:r>
              <a:rPr lang="en-US" dirty="0"/>
              <a:t> </a:t>
            </a:r>
            <a:r>
              <a:rPr lang="en-US" dirty="0" err="1"/>
              <a:t>idag</a:t>
            </a:r>
            <a:r>
              <a:rPr lang="en-US" dirty="0"/>
              <a:t>. Skuld och </a:t>
            </a:r>
            <a:r>
              <a:rPr lang="en-US" dirty="0" err="1"/>
              <a:t>skam</a:t>
            </a:r>
            <a:r>
              <a:rPr lang="en-US" dirty="0"/>
              <a:t>. </a:t>
            </a:r>
          </a:p>
          <a:p>
            <a:pPr marL="171450" indent="-171450">
              <a:buFontTx/>
              <a:buChar char="-"/>
            </a:pPr>
            <a:r>
              <a:rPr lang="en-US" dirty="0" err="1"/>
              <a:t>Kunsumenternas</a:t>
            </a:r>
            <a:r>
              <a:rPr lang="en-US" dirty="0"/>
              <a:t>. </a:t>
            </a:r>
            <a:r>
              <a:rPr lang="sv-SE" sz="1200" b="0" i="0" kern="1200" dirty="0">
                <a:solidFill>
                  <a:schemeClr val="tx1"/>
                </a:solidFill>
                <a:effectLst/>
                <a:latin typeface="+mn-lt"/>
                <a:ea typeface="+mn-ea"/>
                <a:cs typeface="+mn-cs"/>
              </a:rPr>
              <a:t>oberoende och kostnadsfri fakta och vägledning i bank-, försäkrings- och pensionsfrågor</a:t>
            </a:r>
          </a:p>
          <a:p>
            <a:pPr marL="171450" indent="-171450">
              <a:buFontTx/>
              <a:buChar char="-"/>
            </a:pPr>
            <a:r>
              <a:rPr lang="sv-SE" sz="1200" b="0" i="0" kern="1200" dirty="0">
                <a:solidFill>
                  <a:schemeClr val="tx1"/>
                </a:solidFill>
                <a:effectLst/>
                <a:latin typeface="+mn-lt"/>
                <a:ea typeface="+mn-ea"/>
                <a:cs typeface="+mn-cs"/>
              </a:rPr>
              <a:t>Ring oss. Lyft romansbedrägeri och vikten att känna att man har ngn. </a:t>
            </a:r>
            <a:endParaRPr lang="en-US" dirty="0"/>
          </a:p>
        </p:txBody>
      </p:sp>
      <p:sp>
        <p:nvSpPr>
          <p:cNvPr id="6" name="Footer Placeholder 5">
            <a:extLst>
              <a:ext uri="{FF2B5EF4-FFF2-40B4-BE49-F238E27FC236}">
                <a16:creationId xmlns:a16="http://schemas.microsoft.com/office/drawing/2014/main" id="{6D9DFCDF-00FB-149C-8EB7-9726B7133641}"/>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36E6EBD2-1D98-D089-6603-E8B033F523E5}"/>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25945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85A28-745B-B9FC-8188-B31A517D0239}"/>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B08A04-558E-5A73-8C3F-B1074643B0E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7A90B62-3D8A-AC3B-7389-F2348B274E7E}"/>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3C587C4-3BF4-EFC3-C47A-A3A5E3514BB5}"/>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C4432F54-49AF-2F91-16AF-3C5ADA0A77F8}"/>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indent="0">
              <a:buFontTx/>
              <a:buNone/>
            </a:pPr>
            <a:endParaRPr lang="en-US" dirty="0"/>
          </a:p>
        </p:txBody>
      </p:sp>
      <p:sp>
        <p:nvSpPr>
          <p:cNvPr id="6" name="Footer Placeholder 5">
            <a:extLst>
              <a:ext uri="{FF2B5EF4-FFF2-40B4-BE49-F238E27FC236}">
                <a16:creationId xmlns:a16="http://schemas.microsoft.com/office/drawing/2014/main" id="{BA2E4650-27A2-E3D0-9DDF-8E51DE6EF95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10791D6E-4479-0512-2D6B-4DF67CEFD48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736450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DB868-8F8E-840A-5D2A-8E6A2DA6BA5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83CB4C-60C5-C7E9-8D9C-944D764C25B6}"/>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28CEB452-9ED7-0860-D0F0-57E1D899AF4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1B7F990D-CE8D-EF37-4ED5-7AFEED1C667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91DC12D2-E4E0-05E1-4612-83CCFD3C8D8F}"/>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Brottsofferjouren bygger på volontärer, och det är ett meningsfullt uppdrag med mycket stöd.</a:t>
            </a:r>
          </a:p>
        </p:txBody>
      </p:sp>
      <p:sp>
        <p:nvSpPr>
          <p:cNvPr id="6" name="Footer Placeholder 5">
            <a:extLst>
              <a:ext uri="{FF2B5EF4-FFF2-40B4-BE49-F238E27FC236}">
                <a16:creationId xmlns:a16="http://schemas.microsoft.com/office/drawing/2014/main" id="{B9F03965-1830-68D2-ED33-5265F918B42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EABC1E40-8917-AFC8-6D52-7A981517AFC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7358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err="1"/>
              <a:t>Allmänna</a:t>
            </a:r>
            <a:r>
              <a:rPr lang="en-US" dirty="0"/>
              <a:t> </a:t>
            </a:r>
            <a:r>
              <a:rPr lang="en-US" dirty="0" err="1"/>
              <a:t>stödet</a:t>
            </a:r>
            <a:r>
              <a:rPr lang="en-US" dirty="0"/>
              <a:t>: </a:t>
            </a:r>
            <a:r>
              <a:rPr lang="en-US" dirty="0" err="1"/>
              <a:t>Polisens</a:t>
            </a:r>
            <a:r>
              <a:rPr lang="en-US" dirty="0"/>
              <a:t> </a:t>
            </a:r>
            <a:r>
              <a:rPr lang="en-US" dirty="0" err="1"/>
              <a:t>förmedling</a:t>
            </a:r>
            <a:r>
              <a:rPr lang="en-US" dirty="0"/>
              <a:t>. </a:t>
            </a:r>
          </a:p>
          <a:p>
            <a:r>
              <a:rPr lang="en-US" dirty="0" err="1"/>
              <a:t>Stödtelefon</a:t>
            </a:r>
            <a:r>
              <a:rPr lang="en-US" dirty="0"/>
              <a:t> 60 pers I </a:t>
            </a:r>
            <a:r>
              <a:rPr lang="en-US" dirty="0" err="1"/>
              <a:t>månaden</a:t>
            </a:r>
            <a:r>
              <a:rPr lang="en-US" dirty="0"/>
              <a:t>. </a:t>
            </a:r>
          </a:p>
          <a:p>
            <a:r>
              <a:rPr lang="en-US" dirty="0" err="1"/>
              <a:t>Förra</a:t>
            </a:r>
            <a:r>
              <a:rPr lang="en-US" dirty="0"/>
              <a:t> </a:t>
            </a:r>
            <a:r>
              <a:rPr lang="en-US" dirty="0" err="1"/>
              <a:t>året</a:t>
            </a:r>
            <a:r>
              <a:rPr lang="en-US" dirty="0"/>
              <a:t> </a:t>
            </a:r>
            <a:r>
              <a:rPr lang="en-US" dirty="0" err="1"/>
              <a:t>gav</a:t>
            </a:r>
            <a:r>
              <a:rPr lang="en-US" dirty="0"/>
              <a:t> vi </a:t>
            </a:r>
            <a:r>
              <a:rPr lang="en-US" dirty="0" err="1"/>
              <a:t>stöd</a:t>
            </a:r>
            <a:r>
              <a:rPr lang="en-US" dirty="0"/>
              <a:t> till </a:t>
            </a:r>
            <a:r>
              <a:rPr lang="en-US" dirty="0" err="1"/>
              <a:t>närmare</a:t>
            </a:r>
            <a:r>
              <a:rPr lang="en-US" dirty="0"/>
              <a:t> 700 </a:t>
            </a:r>
            <a:r>
              <a:rPr lang="en-US" dirty="0" err="1"/>
              <a:t>personer</a:t>
            </a:r>
            <a:r>
              <a:rPr lang="en-US" dirty="0"/>
              <a:t>. 1750 </a:t>
            </a:r>
            <a:r>
              <a:rPr lang="en-US" dirty="0" err="1"/>
              <a:t>gånger</a:t>
            </a:r>
            <a:r>
              <a:rPr lang="en-US" dirty="0"/>
              <a:t>. </a:t>
            </a:r>
          </a:p>
          <a:p>
            <a:endParaRPr lang="en-US" dirty="0"/>
          </a:p>
          <a:p>
            <a:endParaRPr lang="en-US" dirty="0"/>
          </a:p>
          <a:p>
            <a:r>
              <a:rPr lang="en-US" dirty="0" err="1"/>
              <a:t>Anhöriga</a:t>
            </a:r>
            <a:r>
              <a:rPr lang="en-US" dirty="0"/>
              <a:t>- Innan </a:t>
            </a:r>
            <a:r>
              <a:rPr lang="en-US" dirty="0" err="1"/>
              <a:t>anmälan</a:t>
            </a:r>
            <a:r>
              <a:rPr lang="en-US" dirty="0"/>
              <a:t>, </a:t>
            </a:r>
            <a:r>
              <a:rPr lang="en-US" dirty="0" err="1"/>
              <a:t>vad</a:t>
            </a:r>
            <a:r>
              <a:rPr lang="en-US" dirty="0"/>
              <a:t> ska jag </a:t>
            </a:r>
            <a:r>
              <a:rPr lang="en-US" dirty="0" err="1"/>
              <a:t>göra</a:t>
            </a:r>
            <a:r>
              <a:rPr lang="en-US" dirty="0"/>
              <a:t>, </a:t>
            </a:r>
            <a:r>
              <a:rPr lang="en-US" dirty="0" err="1"/>
              <a:t>kan</a:t>
            </a:r>
            <a:r>
              <a:rPr lang="en-US" dirty="0"/>
              <a:t> jag </a:t>
            </a:r>
            <a:r>
              <a:rPr lang="en-US" dirty="0" err="1"/>
              <a:t>anmäla</a:t>
            </a:r>
            <a:r>
              <a:rPr lang="en-US" dirty="0"/>
              <a:t>? VINR- </a:t>
            </a:r>
            <a:r>
              <a:rPr lang="en-US" dirty="0" err="1"/>
              <a:t>förklara</a:t>
            </a:r>
            <a:r>
              <a:rPr lang="en-US" dirty="0"/>
              <a:t> </a:t>
            </a:r>
            <a:r>
              <a:rPr lang="en-US" dirty="0" err="1"/>
              <a:t>hur</a:t>
            </a:r>
            <a:r>
              <a:rPr lang="en-US" dirty="0"/>
              <a:t> </a:t>
            </a:r>
            <a:r>
              <a:rPr lang="en-US" dirty="0" err="1"/>
              <a:t>våld</a:t>
            </a:r>
            <a:r>
              <a:rPr lang="en-US" dirty="0"/>
              <a:t> </a:t>
            </a:r>
            <a:r>
              <a:rPr lang="en-US" dirty="0" err="1"/>
              <a:t>fungerar</a:t>
            </a:r>
            <a:r>
              <a:rPr lang="en-US" dirty="0"/>
              <a:t> och </a:t>
            </a:r>
            <a:r>
              <a:rPr lang="en-US" dirty="0" err="1"/>
              <a:t>att</a:t>
            </a:r>
            <a:r>
              <a:rPr lang="en-US" dirty="0"/>
              <a:t> det </a:t>
            </a:r>
            <a:r>
              <a:rPr lang="en-US" dirty="0" err="1"/>
              <a:t>inte</a:t>
            </a:r>
            <a:r>
              <a:rPr lang="en-US" dirty="0"/>
              <a:t> </a:t>
            </a:r>
            <a:r>
              <a:rPr lang="en-US" dirty="0" err="1"/>
              <a:t>är</a:t>
            </a:r>
            <a:r>
              <a:rPr lang="en-US" dirty="0"/>
              <a:t> </a:t>
            </a:r>
            <a:r>
              <a:rPr lang="en-US" dirty="0" err="1"/>
              <a:t>kontant</a:t>
            </a:r>
            <a:r>
              <a:rPr lang="en-US" dirty="0"/>
              <a:t>, </a:t>
            </a:r>
            <a:r>
              <a:rPr lang="en-US" dirty="0" err="1"/>
              <a:t>många</a:t>
            </a:r>
            <a:r>
              <a:rPr lang="en-US" dirty="0"/>
              <a:t> </a:t>
            </a:r>
            <a:r>
              <a:rPr lang="en-US" dirty="0" err="1"/>
              <a:t>sidor</a:t>
            </a:r>
            <a:r>
              <a:rPr lang="en-US" dirty="0"/>
              <a:t> hos </a:t>
            </a:r>
            <a:r>
              <a:rPr lang="en-US" dirty="0" err="1"/>
              <a:t>en</a:t>
            </a:r>
            <a:r>
              <a:rPr lang="en-US" dirty="0"/>
              <a:t> </a:t>
            </a:r>
            <a:r>
              <a:rPr lang="en-US" dirty="0" err="1"/>
              <a:t>våldsutövare</a:t>
            </a:r>
            <a:r>
              <a:rPr lang="en-US" dirty="0"/>
              <a:t>, </a:t>
            </a:r>
            <a:r>
              <a:rPr lang="en-US" dirty="0" err="1"/>
              <a:t>varför</a:t>
            </a:r>
            <a:r>
              <a:rPr lang="en-US" dirty="0"/>
              <a:t> </a:t>
            </a:r>
            <a:r>
              <a:rPr lang="en-US" dirty="0" err="1"/>
              <a:t>går</a:t>
            </a:r>
            <a:r>
              <a:rPr lang="en-US" dirty="0"/>
              <a:t> hon </a:t>
            </a:r>
            <a:r>
              <a:rPr lang="en-US" dirty="0" err="1"/>
              <a:t>tillbaka</a:t>
            </a:r>
            <a:r>
              <a:rPr lang="en-US" dirty="0"/>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5CA78-F608-39F8-5A64-0B22B02A82A0}"/>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F56141-47AD-9E94-4A46-2F8D1B07273B}"/>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376FDB69-AB01-C7DA-B284-6D3C4BB88E92}"/>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F2C7FF1D-E47F-486B-94A4-269465119688}"/>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BF41FA1-F91E-0161-20A8-1A061A40E7A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err="1"/>
              <a:t>Vittnen</a:t>
            </a:r>
            <a:r>
              <a:rPr lang="en-US" dirty="0"/>
              <a:t>- </a:t>
            </a:r>
            <a:r>
              <a:rPr lang="en-US" dirty="0" err="1"/>
              <a:t>Uppsökande</a:t>
            </a:r>
            <a:r>
              <a:rPr lang="en-US" dirty="0"/>
              <a:t> och I </a:t>
            </a:r>
            <a:r>
              <a:rPr lang="en-US" dirty="0" err="1"/>
              <a:t>kallelse</a:t>
            </a:r>
            <a:r>
              <a:rPr lang="en-US" dirty="0"/>
              <a:t>. </a:t>
            </a:r>
            <a:r>
              <a:rPr lang="en-US" dirty="0" err="1"/>
              <a:t>Telefon</a:t>
            </a:r>
            <a:r>
              <a:rPr lang="en-US" dirty="0"/>
              <a:t> </a:t>
            </a:r>
            <a:r>
              <a:rPr lang="en-US" dirty="0" err="1"/>
              <a:t>först</a:t>
            </a:r>
            <a:r>
              <a:rPr lang="en-US" dirty="0"/>
              <a:t> </a:t>
            </a:r>
            <a:r>
              <a:rPr lang="en-US" dirty="0" err="1"/>
              <a:t>berättar</a:t>
            </a:r>
            <a:r>
              <a:rPr lang="en-US" dirty="0"/>
              <a:t> </a:t>
            </a:r>
            <a:r>
              <a:rPr lang="en-US" dirty="0" err="1"/>
              <a:t>hur</a:t>
            </a:r>
            <a:r>
              <a:rPr lang="en-US" dirty="0"/>
              <a:t> det </a:t>
            </a:r>
            <a:r>
              <a:rPr lang="en-US" dirty="0" err="1"/>
              <a:t>kommer</a:t>
            </a:r>
            <a:r>
              <a:rPr lang="en-US" dirty="0"/>
              <a:t> </a:t>
            </a:r>
            <a:r>
              <a:rPr lang="en-US" dirty="0" err="1"/>
              <a:t>gå</a:t>
            </a:r>
            <a:r>
              <a:rPr lang="en-US" dirty="0"/>
              <a:t> till och </a:t>
            </a:r>
            <a:r>
              <a:rPr lang="en-US" dirty="0" err="1"/>
              <a:t>vad</a:t>
            </a:r>
            <a:r>
              <a:rPr lang="en-US" dirty="0"/>
              <a:t> man </a:t>
            </a:r>
            <a:r>
              <a:rPr lang="en-US" dirty="0" err="1"/>
              <a:t>kan</a:t>
            </a:r>
            <a:r>
              <a:rPr lang="en-US" dirty="0"/>
              <a:t> </a:t>
            </a:r>
            <a:r>
              <a:rPr lang="en-US" dirty="0" err="1"/>
              <a:t>förvänta</a:t>
            </a:r>
            <a:r>
              <a:rPr lang="en-US" dirty="0"/>
              <a:t> sig</a:t>
            </a:r>
          </a:p>
          <a:p>
            <a:endParaRPr lang="en-US" dirty="0"/>
          </a:p>
          <a:p>
            <a:r>
              <a:rPr lang="en-US" dirty="0" err="1"/>
              <a:t>Målsägande</a:t>
            </a:r>
            <a:r>
              <a:rPr lang="en-US" dirty="0"/>
              <a:t>- </a:t>
            </a:r>
          </a:p>
          <a:p>
            <a:r>
              <a:rPr lang="en-US" dirty="0" err="1"/>
              <a:t>Utan</a:t>
            </a:r>
            <a:r>
              <a:rPr lang="en-US" dirty="0"/>
              <a:t> </a:t>
            </a:r>
            <a:r>
              <a:rPr lang="en-US" dirty="0" err="1"/>
              <a:t>biträde</a:t>
            </a:r>
            <a:r>
              <a:rPr lang="en-US" dirty="0"/>
              <a:t> (2år, </a:t>
            </a:r>
            <a:r>
              <a:rPr lang="en-US" dirty="0" err="1"/>
              <a:t>särskild</a:t>
            </a:r>
            <a:r>
              <a:rPr lang="en-US" dirty="0"/>
              <a:t> </a:t>
            </a:r>
            <a:r>
              <a:rPr lang="en-US" dirty="0" err="1"/>
              <a:t>omst</a:t>
            </a:r>
            <a:r>
              <a:rPr lang="en-US" dirty="0"/>
              <a:t>)- </a:t>
            </a:r>
            <a:r>
              <a:rPr lang="en-US" dirty="0" err="1"/>
              <a:t>hjälp</a:t>
            </a:r>
            <a:r>
              <a:rPr lang="en-US" dirty="0"/>
              <a:t> med </a:t>
            </a:r>
            <a:r>
              <a:rPr lang="en-US" dirty="0" err="1"/>
              <a:t>skadestånd</a:t>
            </a:r>
            <a:r>
              <a:rPr lang="en-US" dirty="0"/>
              <a:t>, </a:t>
            </a:r>
            <a:r>
              <a:rPr lang="en-US" dirty="0" err="1"/>
              <a:t>sällskap</a:t>
            </a:r>
            <a:r>
              <a:rPr lang="en-US" dirty="0"/>
              <a:t>.</a:t>
            </a:r>
          </a:p>
          <a:p>
            <a:r>
              <a:rPr lang="en-US" dirty="0"/>
              <a:t>Med </a:t>
            </a:r>
            <a:r>
              <a:rPr lang="en-US" dirty="0" err="1"/>
              <a:t>biträde</a:t>
            </a:r>
            <a:r>
              <a:rPr lang="en-US" dirty="0"/>
              <a:t>- </a:t>
            </a:r>
            <a:r>
              <a:rPr lang="en-US" dirty="0" err="1"/>
              <a:t>Medhörning</a:t>
            </a:r>
            <a:r>
              <a:rPr lang="en-US" dirty="0"/>
              <a:t> </a:t>
            </a:r>
            <a:r>
              <a:rPr lang="en-US" dirty="0" err="1"/>
              <a:t>sällskap</a:t>
            </a:r>
            <a:r>
              <a:rPr lang="en-US" dirty="0"/>
              <a:t> i </a:t>
            </a:r>
            <a:r>
              <a:rPr lang="en-US" dirty="0" err="1"/>
              <a:t>medlyssningsrum</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Eget väntrum -minska risken för konfrontation med den tilltalade.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212529"/>
                </a:solidFill>
              </a:rPr>
              <a:t>Stödet ökar tryggheten och ger därigenom de bästa förutsättningarna för vittnen och målsägande att lämna sitt vittnesmål. Det bidrar vilket i sin tur ger det bästa underlaget för domstolens beslut.</a:t>
            </a: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endParaRPr lang="en-US" dirty="0"/>
          </a:p>
        </p:txBody>
      </p:sp>
      <p:sp>
        <p:nvSpPr>
          <p:cNvPr id="6" name="Footer Placeholder 5">
            <a:extLst>
              <a:ext uri="{FF2B5EF4-FFF2-40B4-BE49-F238E27FC236}">
                <a16:creationId xmlns:a16="http://schemas.microsoft.com/office/drawing/2014/main" id="{4AF780CC-4561-74EF-531F-3E81A5F153E2}"/>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20983635-E75E-1569-B462-6FD2A5C26E9A}"/>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86879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BOJ Sverige samlar ca 60 st jourer med syfte att " var i sverige du än bor ska du få likvärdigt stöd som brottsutsatt"</a:t>
            </a:r>
          </a:p>
          <a:p>
            <a:endParaRPr lang="en-US"/>
          </a:p>
          <a:p>
            <a:endParaRPr lang="en-US"/>
          </a:p>
          <a:p>
            <a:r>
              <a:rPr lang="en-US"/>
              <a:t>Vad får vi från </a:t>
            </a:r>
          </a:p>
          <a:p>
            <a:r>
              <a:rPr lang="en-US"/>
              <a:t>BROM? deras uppdrag?</a:t>
            </a:r>
          </a:p>
          <a:p>
            <a:r>
              <a:rPr lang="en-US"/>
              <a:t>Socialstyrelsen- Kvinnofrid</a:t>
            </a:r>
          </a:p>
          <a:p>
            <a:r>
              <a:rPr lang="en-US"/>
              <a:t>Scania- våldsförebyggande insatser</a:t>
            </a:r>
          </a:p>
          <a:p>
            <a:r>
              <a:rPr lang="en-US"/>
              <a:t>Polis förmedling</a:t>
            </a:r>
          </a:p>
          <a:p>
            <a:r>
              <a:rPr lang="en-US"/>
              <a:t>Tingsrätt kontakt varje vecka om förhandlingar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De </a:t>
            </a:r>
            <a:r>
              <a:rPr lang="en-US" dirty="0" err="1"/>
              <a:t>brott</a:t>
            </a:r>
            <a:r>
              <a:rPr lang="en-US" dirty="0"/>
              <a:t> </a:t>
            </a:r>
            <a:r>
              <a:rPr lang="en-US" dirty="0" err="1"/>
              <a:t>som</a:t>
            </a:r>
            <a:r>
              <a:rPr lang="en-US" dirty="0"/>
              <a:t> </a:t>
            </a:r>
            <a:r>
              <a:rPr lang="en-US" dirty="0" err="1"/>
              <a:t>växt</a:t>
            </a:r>
            <a:r>
              <a:rPr lang="en-US" dirty="0"/>
              <a:t> </a:t>
            </a:r>
            <a:r>
              <a:rPr lang="en-US" dirty="0" err="1"/>
              <a:t>mest</a:t>
            </a:r>
            <a:r>
              <a:rPr lang="en-US" dirty="0"/>
              <a:t> under de </a:t>
            </a:r>
            <a:r>
              <a:rPr lang="en-US" dirty="0" err="1"/>
              <a:t>senaste</a:t>
            </a:r>
            <a:r>
              <a:rPr lang="en-US" dirty="0"/>
              <a:t> </a:t>
            </a:r>
            <a:r>
              <a:rPr lang="en-US" dirty="0" err="1"/>
              <a:t>åren</a:t>
            </a:r>
            <a:r>
              <a:rPr lang="en-US" dirty="0"/>
              <a:t> </a:t>
            </a:r>
            <a:r>
              <a:rPr lang="en-US" dirty="0" err="1"/>
              <a:t>är</a:t>
            </a:r>
            <a:r>
              <a:rPr lang="en-US" dirty="0"/>
              <a:t> </a:t>
            </a:r>
            <a:r>
              <a:rPr lang="en-US" dirty="0" err="1"/>
              <a:t>bedrägerier</a:t>
            </a:r>
            <a:r>
              <a:rPr lang="en-US" dirty="0"/>
              <a:t>. Det </a:t>
            </a:r>
            <a:r>
              <a:rPr lang="en-US" dirty="0" err="1"/>
              <a:t>är</a:t>
            </a:r>
            <a:r>
              <a:rPr lang="en-US" dirty="0"/>
              <a:t> </a:t>
            </a:r>
            <a:r>
              <a:rPr lang="en-US" dirty="0" err="1"/>
              <a:t>framförallt</a:t>
            </a:r>
            <a:r>
              <a:rPr lang="en-US" dirty="0"/>
              <a:t> </a:t>
            </a:r>
            <a:r>
              <a:rPr lang="en-US" dirty="0" err="1"/>
              <a:t>personer</a:t>
            </a:r>
            <a:r>
              <a:rPr lang="en-US" dirty="0"/>
              <a:t> </a:t>
            </a:r>
            <a:r>
              <a:rPr lang="en-US" dirty="0" err="1"/>
              <a:t>över</a:t>
            </a:r>
            <a:r>
              <a:rPr lang="en-US" dirty="0"/>
              <a:t> 65 </a:t>
            </a:r>
            <a:r>
              <a:rPr lang="en-US" dirty="0" err="1"/>
              <a:t>som</a:t>
            </a:r>
            <a:r>
              <a:rPr lang="en-US" dirty="0"/>
              <a:t> </a:t>
            </a:r>
            <a:r>
              <a:rPr lang="en-US" dirty="0" err="1"/>
              <a:t>drabbas</a:t>
            </a:r>
            <a:r>
              <a:rPr lang="en-US" dirty="0"/>
              <a:t> och </a:t>
            </a:r>
            <a:r>
              <a:rPr lang="en-US" dirty="0" err="1"/>
              <a:t>som</a:t>
            </a:r>
            <a:r>
              <a:rPr lang="en-US" dirty="0"/>
              <a:t> </a:t>
            </a:r>
            <a:r>
              <a:rPr lang="en-US" dirty="0" err="1"/>
              <a:t>gärningspersoner</a:t>
            </a:r>
            <a:r>
              <a:rPr lang="en-US" dirty="0"/>
              <a:t> </a:t>
            </a:r>
            <a:r>
              <a:rPr lang="en-US" dirty="0" err="1"/>
              <a:t>vänder</a:t>
            </a:r>
            <a:r>
              <a:rPr lang="en-US" dirty="0"/>
              <a:t> sig till.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Finns </a:t>
            </a:r>
            <a:r>
              <a:rPr lang="en-US" dirty="0" err="1"/>
              <a:t>massa</a:t>
            </a:r>
            <a:r>
              <a:rPr lang="en-US" dirty="0"/>
              <a:t> </a:t>
            </a:r>
            <a:r>
              <a:rPr lang="en-US" dirty="0" err="1"/>
              <a:t>olika</a:t>
            </a:r>
            <a:r>
              <a:rPr lang="en-US" dirty="0"/>
              <a:t> typer av </a:t>
            </a:r>
            <a:r>
              <a:rPr lang="en-US" dirty="0" err="1"/>
              <a:t>bedrägerier</a:t>
            </a:r>
            <a:r>
              <a:rPr lang="en-US" dirty="0"/>
              <a:t>. Jag </a:t>
            </a:r>
            <a:r>
              <a:rPr lang="en-US" dirty="0" err="1"/>
              <a:t>kommer</a:t>
            </a:r>
            <a:r>
              <a:rPr lang="en-US" dirty="0"/>
              <a:t> </a:t>
            </a:r>
            <a:r>
              <a:rPr lang="en-US" dirty="0" err="1"/>
              <a:t>gå</a:t>
            </a:r>
            <a:r>
              <a:rPr lang="en-US" dirty="0"/>
              <a:t> in </a:t>
            </a:r>
            <a:r>
              <a:rPr lang="en-US" dirty="0" err="1"/>
              <a:t>på</a:t>
            </a:r>
            <a:r>
              <a:rPr lang="en-US" dirty="0"/>
              <a:t> de </a:t>
            </a:r>
            <a:r>
              <a:rPr lang="en-US" dirty="0" err="1"/>
              <a:t>vanligaste</a:t>
            </a:r>
            <a:r>
              <a:rPr lang="en-US" dirty="0"/>
              <a:t> </a:t>
            </a:r>
            <a:r>
              <a:rPr lang="en-US" dirty="0" err="1"/>
              <a:t>så</a:t>
            </a:r>
            <a:r>
              <a:rPr lang="en-US" dirty="0"/>
              <a:t> </a:t>
            </a:r>
            <a:r>
              <a:rPr lang="en-US" dirty="0" err="1"/>
              <a:t>ni</a:t>
            </a:r>
            <a:r>
              <a:rPr lang="en-US" dirty="0"/>
              <a:t> </a:t>
            </a:r>
            <a:r>
              <a:rPr lang="en-US" dirty="0" err="1"/>
              <a:t>kan</a:t>
            </a:r>
            <a:r>
              <a:rPr lang="en-US" dirty="0"/>
              <a:t> </a:t>
            </a:r>
            <a:r>
              <a:rPr lang="en-US" dirty="0" err="1"/>
              <a:t>vara</a:t>
            </a:r>
            <a:r>
              <a:rPr lang="en-US" dirty="0"/>
              <a:t> lite </a:t>
            </a:r>
            <a:r>
              <a:rPr lang="en-US" dirty="0" err="1"/>
              <a:t>obervanta</a:t>
            </a:r>
            <a:r>
              <a:rPr lang="en-US" dirty="0"/>
              <a:t>. Har </a:t>
            </a:r>
            <a:r>
              <a:rPr lang="en-US" dirty="0" err="1"/>
              <a:t>ni</a:t>
            </a:r>
            <a:r>
              <a:rPr lang="en-US" dirty="0"/>
              <a:t> </a:t>
            </a:r>
            <a:r>
              <a:rPr lang="en-US" dirty="0" err="1"/>
              <a:t>frågor</a:t>
            </a:r>
            <a:r>
              <a:rPr lang="en-US" dirty="0"/>
              <a:t> om de </a:t>
            </a:r>
            <a:r>
              <a:rPr lang="en-US" dirty="0" err="1"/>
              <a:t>överiga</a:t>
            </a:r>
            <a:r>
              <a:rPr lang="en-US" dirty="0"/>
              <a:t> </a:t>
            </a:r>
            <a:r>
              <a:rPr lang="en-US" dirty="0" err="1"/>
              <a:t>så</a:t>
            </a:r>
            <a:r>
              <a:rPr lang="en-US" dirty="0"/>
              <a:t> </a:t>
            </a:r>
            <a:r>
              <a:rPr lang="en-US" dirty="0" err="1"/>
              <a:t>kommer</a:t>
            </a:r>
            <a:r>
              <a:rPr lang="en-US" dirty="0"/>
              <a:t> jag </a:t>
            </a:r>
            <a:r>
              <a:rPr lang="en-US" dirty="0" err="1"/>
              <a:t>lämna</a:t>
            </a:r>
            <a:r>
              <a:rPr lang="en-US" dirty="0"/>
              <a:t> </a:t>
            </a:r>
            <a:r>
              <a:rPr lang="en-US" dirty="0" err="1"/>
              <a:t>utrymme</a:t>
            </a:r>
            <a:r>
              <a:rPr lang="en-US" dirty="0"/>
              <a:t> I </a:t>
            </a:r>
            <a:r>
              <a:rPr lang="en-US" dirty="0" err="1"/>
              <a:t>slutet</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Det finns många olika sorters bedrägerier, som jag ska ta exempel på senare, men det viktigaste är att förstå hur besdragaren arbetar, för de anpassar metoderna efter det som blir uppmärksammat.</a:t>
            </a:r>
          </a:p>
          <a:p>
            <a:endParaRPr lang="en-US"/>
          </a:p>
          <a:p>
            <a:r>
              <a:rPr lang="en-US"/>
              <a:t>Det här är personer som är bra på sitt jobb.</a:t>
            </a:r>
          </a:p>
          <a:p>
            <a:endParaRPr lang="en-US"/>
          </a:p>
          <a:p>
            <a:r>
              <a:rPr lang="en-US"/>
              <a:t>Stress blockerar logik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90763" y="512763"/>
            <a:ext cx="4562475" cy="2566987"/>
          </a:xfrm>
        </p:spPr>
      </p:sp>
      <p:sp>
        <p:nvSpPr>
          <p:cNvPr id="3" name="Platshållare för anteckningar 2"/>
          <p:cNvSpPr>
            <a:spLocks noGrp="1"/>
          </p:cNvSpPr>
          <p:nvPr>
            <p:ph type="body" idx="1"/>
          </p:nvPr>
        </p:nvSpPr>
        <p:spPr/>
        <p:txBody>
          <a:bodyPr/>
          <a:lstStyle/>
          <a:p>
            <a:r>
              <a:rPr lang="sv-SE" dirty="0"/>
              <a:t>Vid tveksamhet argumenterar bedragaren. Det gör aldrig en seriös aktör. Om man skulle prata med den verkliga banken och man skulle känna sig </a:t>
            </a:r>
            <a:r>
              <a:rPr lang="sv-SE" dirty="0" err="1"/>
              <a:t>tveksam,och</a:t>
            </a:r>
            <a:r>
              <a:rPr lang="sv-SE" dirty="0"/>
              <a:t> uttrycka det, skulle de aldrig argumentera för att de är rätt person, snarare berömma att man är kritisk. </a:t>
            </a:r>
          </a:p>
        </p:txBody>
      </p:sp>
      <p:sp>
        <p:nvSpPr>
          <p:cNvPr id="4" name="Platshållare för bildnumm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1314956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err="1"/>
              <a:t>Här</a:t>
            </a:r>
            <a:r>
              <a:rPr lang="en-US" dirty="0"/>
              <a:t> </a:t>
            </a:r>
            <a:r>
              <a:rPr lang="en-US" dirty="0" err="1"/>
              <a:t>kommer</a:t>
            </a:r>
            <a:r>
              <a:rPr lang="en-US" dirty="0"/>
              <a:t> vi in </a:t>
            </a:r>
            <a:r>
              <a:rPr lang="en-US" dirty="0" err="1"/>
              <a:t>på</a:t>
            </a:r>
            <a:r>
              <a:rPr lang="en-US" dirty="0"/>
              <a:t> </a:t>
            </a:r>
            <a:r>
              <a:rPr lang="en-US" dirty="0" err="1"/>
              <a:t>något</a:t>
            </a:r>
            <a:r>
              <a:rPr lang="en-US" dirty="0"/>
              <a:t> </a:t>
            </a:r>
            <a:r>
              <a:rPr lang="en-US" dirty="0" err="1"/>
              <a:t>som</a:t>
            </a:r>
            <a:r>
              <a:rPr lang="en-US" dirty="0"/>
              <a:t> </a:t>
            </a:r>
            <a:r>
              <a:rPr lang="en-US" dirty="0" err="1"/>
              <a:t>både</a:t>
            </a:r>
            <a:r>
              <a:rPr lang="en-US" dirty="0"/>
              <a:t> </a:t>
            </a:r>
            <a:r>
              <a:rPr lang="en-US" dirty="0" err="1"/>
              <a:t>är</a:t>
            </a:r>
            <a:r>
              <a:rPr lang="en-US" dirty="0"/>
              <a:t> via </a:t>
            </a:r>
            <a:r>
              <a:rPr lang="en-US" dirty="0" err="1"/>
              <a:t>telefon</a:t>
            </a:r>
            <a:r>
              <a:rPr lang="en-US" dirty="0"/>
              <a:t> och </a:t>
            </a:r>
            <a:r>
              <a:rPr lang="en-US" dirty="0" err="1"/>
              <a:t>direktkontakt</a:t>
            </a:r>
            <a:r>
              <a:rPr lang="en-US" dirty="0"/>
              <a:t>. Det </a:t>
            </a:r>
            <a:r>
              <a:rPr lang="en-US" dirty="0" err="1"/>
              <a:t>kan</a:t>
            </a:r>
            <a:r>
              <a:rPr lang="en-US" dirty="0"/>
              <a:t> </a:t>
            </a:r>
            <a:r>
              <a:rPr lang="en-US" dirty="0" err="1"/>
              <a:t>verka</a:t>
            </a:r>
            <a:r>
              <a:rPr lang="en-US" dirty="0"/>
              <a:t> </a:t>
            </a:r>
            <a:r>
              <a:rPr lang="en-US" dirty="0" err="1"/>
              <a:t>förtroende</a:t>
            </a:r>
            <a:r>
              <a:rPr lang="en-US" dirty="0"/>
              <a:t> </a:t>
            </a:r>
            <a:r>
              <a:rPr lang="en-US" dirty="0" err="1"/>
              <a:t>ingivande</a:t>
            </a:r>
            <a:r>
              <a:rPr lang="en-US" dirty="0"/>
              <a:t>. De </a:t>
            </a:r>
            <a:r>
              <a:rPr lang="en-US" dirty="0" err="1"/>
              <a:t>jobbar</a:t>
            </a:r>
            <a:r>
              <a:rPr lang="en-US" dirty="0"/>
              <a:t> i </a:t>
            </a:r>
            <a:r>
              <a:rPr lang="en-US" dirty="0" err="1"/>
              <a:t>grupp</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Pratar</a:t>
            </a:r>
            <a:r>
              <a:rPr lang="en-US" dirty="0"/>
              <a:t> med dig i </a:t>
            </a:r>
            <a:r>
              <a:rPr lang="en-US" dirty="0" err="1"/>
              <a:t>telefonen</a:t>
            </a:r>
            <a:r>
              <a:rPr lang="en-US" dirty="0"/>
              <a:t> och </a:t>
            </a:r>
            <a:r>
              <a:rPr lang="en-US" dirty="0" err="1"/>
              <a:t>meddelar</a:t>
            </a:r>
            <a:r>
              <a:rPr lang="en-US" dirty="0"/>
              <a:t> </a:t>
            </a:r>
            <a:r>
              <a:rPr lang="en-US" dirty="0" err="1"/>
              <a:t>att</a:t>
            </a:r>
            <a:r>
              <a:rPr lang="en-US" dirty="0"/>
              <a:t> </a:t>
            </a:r>
            <a:r>
              <a:rPr lang="en-US" dirty="0" err="1"/>
              <a:t>snart</a:t>
            </a:r>
            <a:r>
              <a:rPr lang="en-US" dirty="0"/>
              <a:t> </a:t>
            </a:r>
            <a:r>
              <a:rPr lang="en-US" dirty="0" err="1"/>
              <a:t>kommer</a:t>
            </a:r>
            <a:r>
              <a:rPr lang="en-US" dirty="0"/>
              <a:t> </a:t>
            </a:r>
            <a:r>
              <a:rPr lang="en-US" dirty="0" err="1"/>
              <a:t>en</a:t>
            </a:r>
            <a:r>
              <a:rPr lang="en-US" dirty="0"/>
              <a:t> </a:t>
            </a:r>
            <a:r>
              <a:rPr lang="en-US" dirty="0" err="1"/>
              <a:t>kollega</a:t>
            </a:r>
            <a:r>
              <a:rPr lang="en-US" dirty="0"/>
              <a:t> för </a:t>
            </a:r>
            <a:r>
              <a:rPr lang="en-US" dirty="0" err="1"/>
              <a:t>att</a:t>
            </a:r>
            <a:r>
              <a:rPr lang="en-US" dirty="0"/>
              <a:t> </a:t>
            </a:r>
            <a:r>
              <a:rPr lang="en-US" dirty="0" err="1"/>
              <a:t>säkra</a:t>
            </a:r>
            <a:r>
              <a:rPr lang="en-US" dirty="0"/>
              <a:t> </a:t>
            </a:r>
            <a:r>
              <a:rPr lang="en-US" dirty="0" err="1"/>
              <a:t>dina</a:t>
            </a:r>
            <a:r>
              <a:rPr lang="en-US" dirty="0"/>
              <a:t> </a:t>
            </a:r>
            <a:r>
              <a:rPr lang="en-US" dirty="0" err="1"/>
              <a:t>värde</a:t>
            </a:r>
            <a:r>
              <a:rPr lang="en-US" dirty="0"/>
              <a:t> saker, det </a:t>
            </a:r>
            <a:r>
              <a:rPr lang="en-US" dirty="0" err="1"/>
              <a:t>är</a:t>
            </a:r>
            <a:r>
              <a:rPr lang="en-US" dirty="0"/>
              <a:t> </a:t>
            </a:r>
            <a:r>
              <a:rPr lang="en-US" dirty="0" err="1"/>
              <a:t>så</a:t>
            </a:r>
            <a:r>
              <a:rPr lang="en-US" dirty="0"/>
              <a:t> </a:t>
            </a:r>
            <a:r>
              <a:rPr lang="en-US" dirty="0" err="1"/>
              <a:t>många</a:t>
            </a:r>
            <a:r>
              <a:rPr lang="en-US" dirty="0"/>
              <a:t> </a:t>
            </a:r>
            <a:r>
              <a:rPr lang="en-US" dirty="0" err="1"/>
              <a:t>stölder</a:t>
            </a:r>
            <a:r>
              <a:rPr lang="en-US" dirty="0"/>
              <a:t> och de </a:t>
            </a:r>
            <a:r>
              <a:rPr lang="en-US" dirty="0" err="1"/>
              <a:t>är</a:t>
            </a:r>
            <a:r>
              <a:rPr lang="en-US" dirty="0"/>
              <a:t> nu i </a:t>
            </a:r>
            <a:r>
              <a:rPr lang="en-US" dirty="0" err="1"/>
              <a:t>fara</a:t>
            </a:r>
            <a:r>
              <a:rPr lang="en-US" dirty="0"/>
              <a:t>. En </a:t>
            </a:r>
            <a:r>
              <a:rPr lang="en-US" dirty="0" err="1"/>
              <a:t>annan</a:t>
            </a:r>
            <a:r>
              <a:rPr lang="en-US" dirty="0"/>
              <a:t> person ringer </a:t>
            </a:r>
            <a:r>
              <a:rPr lang="en-US" dirty="0" err="1"/>
              <a:t>på</a:t>
            </a:r>
            <a:r>
              <a:rPr lang="en-US" dirty="0"/>
              <a:t> </a:t>
            </a:r>
            <a:r>
              <a:rPr lang="en-US" dirty="0" err="1"/>
              <a:t>dörren</a:t>
            </a:r>
            <a:r>
              <a:rPr lang="en-US" dirty="0"/>
              <a:t> och ska </a:t>
            </a:r>
            <a:r>
              <a:rPr lang="en-US" dirty="0" err="1"/>
              <a:t>hjälpa</a:t>
            </a:r>
            <a:r>
              <a:rPr lang="en-US" dirty="0"/>
              <a:t> dig </a:t>
            </a:r>
            <a:r>
              <a:rPr lang="en-US" dirty="0" err="1"/>
              <a:t>att</a:t>
            </a:r>
            <a:r>
              <a:rPr lang="en-US" dirty="0"/>
              <a:t> </a:t>
            </a:r>
            <a:r>
              <a:rPr lang="en-US" dirty="0" err="1"/>
              <a:t>säkra</a:t>
            </a:r>
            <a:r>
              <a:rPr lang="en-US" dirty="0"/>
              <a:t> </a:t>
            </a:r>
            <a:r>
              <a:rPr lang="en-US" dirty="0" err="1"/>
              <a:t>dina</a:t>
            </a:r>
            <a:r>
              <a:rPr lang="en-US" dirty="0"/>
              <a:t> </a:t>
            </a:r>
            <a:r>
              <a:rPr lang="en-US" dirty="0" err="1"/>
              <a:t>värdesaker</a:t>
            </a:r>
            <a:r>
              <a:rPr lang="en-US" dirty="0"/>
              <a:t>.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je0kBpGQZLA"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polisen.se/utsatt-for-brott/polisanmalan/bedragerier/bedragerier/vaga-vara-otrevli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info@brottsofferjouren.se"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info@brottsofferjouren.se"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EA6B3"/>
        </a:solidFill>
        <a:effectLst/>
      </p:bgPr>
    </p:bg>
    <p:spTree>
      <p:nvGrpSpPr>
        <p:cNvPr id="1" name=""/>
        <p:cNvGrpSpPr/>
        <p:nvPr/>
      </p:nvGrpSpPr>
      <p:grpSpPr>
        <a:xfrm>
          <a:off x="0" y="0"/>
          <a:ext cx="0" cy="0"/>
          <a:chOff x="0" y="0"/>
          <a:chExt cx="0" cy="0"/>
        </a:xfrm>
      </p:grpSpPr>
      <p:sp>
        <p:nvSpPr>
          <p:cNvPr id="2" name="Freeform 2"/>
          <p:cNvSpPr/>
          <p:nvPr/>
        </p:nvSpPr>
        <p:spPr>
          <a:xfrm>
            <a:off x="1028700" y="1028700"/>
            <a:ext cx="2983059" cy="2241080"/>
          </a:xfrm>
          <a:custGeom>
            <a:avLst/>
            <a:gdLst/>
            <a:ahLst/>
            <a:cxnLst/>
            <a:rect l="l" t="t" r="r" b="b"/>
            <a:pathLst>
              <a:path w="2983059" h="2241080">
                <a:moveTo>
                  <a:pt x="0" y="0"/>
                </a:moveTo>
                <a:lnTo>
                  <a:pt x="2983059" y="0"/>
                </a:lnTo>
                <a:lnTo>
                  <a:pt x="2983059" y="2241080"/>
                </a:lnTo>
                <a:lnTo>
                  <a:pt x="0" y="2241080"/>
                </a:lnTo>
                <a:lnTo>
                  <a:pt x="0" y="0"/>
                </a:lnTo>
                <a:close/>
              </a:path>
            </a:pathLst>
          </a:custGeom>
          <a:blipFill>
            <a:blip r:embed="rId2"/>
            <a:stretch>
              <a:fillRect/>
            </a:stretch>
          </a:blipFill>
        </p:spPr>
        <p:txBody>
          <a:bodyPr/>
          <a:lstStyle/>
          <a:p>
            <a:endParaRPr lang="sv-SE"/>
          </a:p>
        </p:txBody>
      </p:sp>
      <p:sp>
        <p:nvSpPr>
          <p:cNvPr id="3" name="TextBox 3"/>
          <p:cNvSpPr txBox="1"/>
          <p:nvPr/>
        </p:nvSpPr>
        <p:spPr>
          <a:xfrm>
            <a:off x="5455376" y="4058283"/>
            <a:ext cx="8583791" cy="1085217"/>
          </a:xfrm>
          <a:prstGeom prst="rect">
            <a:avLst/>
          </a:prstGeom>
        </p:spPr>
        <p:txBody>
          <a:bodyPr lIns="0" tIns="0" rIns="0" bIns="0" rtlCol="0" anchor="t">
            <a:spAutoFit/>
          </a:bodyPr>
          <a:lstStyle/>
          <a:p>
            <a:pPr algn="ctr">
              <a:lnSpc>
                <a:spcPts val="8959"/>
              </a:lnSpc>
            </a:pPr>
            <a:r>
              <a:rPr lang="en-US" sz="6399">
                <a:solidFill>
                  <a:srgbClr val="000000"/>
                </a:solidFill>
                <a:latin typeface="Verdana 1"/>
                <a:ea typeface="Verdana 1"/>
                <a:cs typeface="Verdana 1"/>
                <a:sym typeface="Verdana 1"/>
              </a:rPr>
              <a:t>Brottsofferjouren </a:t>
            </a:r>
          </a:p>
        </p:txBody>
      </p:sp>
      <p:sp>
        <p:nvSpPr>
          <p:cNvPr id="4" name="TextBox 4"/>
          <p:cNvSpPr txBox="1"/>
          <p:nvPr/>
        </p:nvSpPr>
        <p:spPr>
          <a:xfrm>
            <a:off x="4384944" y="5484503"/>
            <a:ext cx="10724655" cy="629920"/>
          </a:xfrm>
          <a:prstGeom prst="rect">
            <a:avLst/>
          </a:prstGeom>
        </p:spPr>
        <p:txBody>
          <a:bodyPr lIns="0" tIns="0" rIns="0" bIns="0" rtlCol="0" anchor="t">
            <a:spAutoFit/>
          </a:bodyPr>
          <a:lstStyle/>
          <a:p>
            <a:pPr algn="ctr">
              <a:lnSpc>
                <a:spcPts val="5179"/>
              </a:lnSpc>
            </a:pPr>
            <a:r>
              <a:rPr lang="en-US" sz="3699">
                <a:solidFill>
                  <a:srgbClr val="000000"/>
                </a:solidFill>
                <a:latin typeface="Verdana 2"/>
                <a:ea typeface="Verdana 2"/>
                <a:cs typeface="Verdana 2"/>
                <a:sym typeface="Verdana 2"/>
              </a:rPr>
              <a:t>Bedrägerier- Hur kan du undgå att bli utsatt?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DBFC8"/>
        </a:solidFill>
        <a:effectLst/>
      </p:bgPr>
    </p:bg>
    <p:spTree>
      <p:nvGrpSpPr>
        <p:cNvPr id="1" name=""/>
        <p:cNvGrpSpPr/>
        <p:nvPr/>
      </p:nvGrpSpPr>
      <p:grpSpPr>
        <a:xfrm>
          <a:off x="0" y="0"/>
          <a:ext cx="0" cy="0"/>
          <a:chOff x="0" y="0"/>
          <a:chExt cx="0" cy="0"/>
        </a:xfrm>
      </p:grpSpPr>
      <p:sp>
        <p:nvSpPr>
          <p:cNvPr id="2" name="TextBox 2"/>
          <p:cNvSpPr txBox="1"/>
          <p:nvPr/>
        </p:nvSpPr>
        <p:spPr>
          <a:xfrm>
            <a:off x="4337282" y="1477699"/>
            <a:ext cx="13542150" cy="1695450"/>
          </a:xfrm>
          <a:prstGeom prst="rect">
            <a:avLst/>
          </a:prstGeom>
        </p:spPr>
        <p:txBody>
          <a:bodyPr lIns="0" tIns="0" rIns="0" bIns="0" rtlCol="0" anchor="t">
            <a:spAutoFit/>
          </a:bodyPr>
          <a:lstStyle/>
          <a:p>
            <a:pPr algn="l">
              <a:lnSpc>
                <a:spcPts val="6720"/>
              </a:lnSpc>
            </a:pPr>
            <a:r>
              <a:rPr lang="en-US" sz="5600" b="1" dirty="0">
                <a:solidFill>
                  <a:srgbClr val="000000"/>
                </a:solidFill>
                <a:latin typeface="Verdana 3 Bold"/>
                <a:ea typeface="Verdana 3 Bold"/>
                <a:cs typeface="Verdana 3 Bold"/>
                <a:sym typeface="Verdana 3 Bold"/>
              </a:rPr>
              <a:t>Hur </a:t>
            </a:r>
            <a:r>
              <a:rPr lang="en-US" sz="5600" b="1" dirty="0" err="1">
                <a:solidFill>
                  <a:srgbClr val="000000"/>
                </a:solidFill>
                <a:latin typeface="Verdana 3 Bold"/>
                <a:ea typeface="Verdana 3 Bold"/>
                <a:cs typeface="Verdana 3 Bold"/>
                <a:sym typeface="Verdana 3 Bold"/>
              </a:rPr>
              <a:t>arbetar</a:t>
            </a:r>
            <a:r>
              <a:rPr lang="en-US" sz="5600" b="1" dirty="0">
                <a:solidFill>
                  <a:srgbClr val="000000"/>
                </a:solidFill>
                <a:latin typeface="Verdana 3 Bold"/>
                <a:ea typeface="Verdana 3 Bold"/>
                <a:cs typeface="Verdana 3 Bold"/>
                <a:sym typeface="Verdana 3 Bold"/>
              </a:rPr>
              <a:t> </a:t>
            </a:r>
            <a:r>
              <a:rPr lang="en-US" sz="5600" b="1" dirty="0" err="1">
                <a:solidFill>
                  <a:srgbClr val="000000"/>
                </a:solidFill>
                <a:latin typeface="Verdana 3 Bold"/>
                <a:ea typeface="Verdana 3 Bold"/>
                <a:cs typeface="Verdana 3 Bold"/>
                <a:sym typeface="Verdana 3 Bold"/>
              </a:rPr>
              <a:t>bedragaren</a:t>
            </a:r>
            <a:r>
              <a:rPr lang="en-US" sz="5600" b="1" dirty="0">
                <a:solidFill>
                  <a:srgbClr val="000000"/>
                </a:solidFill>
                <a:latin typeface="Verdana 3 Bold"/>
                <a:ea typeface="Verdana 3 Bold"/>
                <a:cs typeface="Verdana 3 Bold"/>
                <a:sym typeface="Verdana 3 Bold"/>
              </a:rPr>
              <a:t>?</a:t>
            </a:r>
          </a:p>
          <a:p>
            <a:pPr algn="l">
              <a:lnSpc>
                <a:spcPts val="6720"/>
              </a:lnSpc>
            </a:pPr>
            <a:endParaRPr lang="en-US" sz="5600" b="1" dirty="0">
              <a:solidFill>
                <a:srgbClr val="000000"/>
              </a:solidFill>
              <a:latin typeface="Verdana 3 Bold"/>
              <a:ea typeface="Verdana 3 Bold"/>
              <a:cs typeface="Verdana 3 Bold"/>
              <a:sym typeface="Verdana 3 Bold"/>
            </a:endParaRPr>
          </a:p>
        </p:txBody>
      </p:sp>
      <p:sp>
        <p:nvSpPr>
          <p:cNvPr id="3" name="TextBox 3"/>
          <p:cNvSpPr txBox="1"/>
          <p:nvPr/>
        </p:nvSpPr>
        <p:spPr>
          <a:xfrm>
            <a:off x="2667000" y="2628900"/>
            <a:ext cx="12033152" cy="6941644"/>
          </a:xfrm>
          <a:prstGeom prst="rect">
            <a:avLst/>
          </a:prstGeom>
        </p:spPr>
        <p:txBody>
          <a:bodyPr lIns="0" tIns="0" rIns="0" bIns="0" rtlCol="0" anchor="t">
            <a:spAutoFit/>
          </a:bodyPr>
          <a:lstStyle/>
          <a:p>
            <a:pPr marL="477392" lvl="1" algn="l">
              <a:lnSpc>
                <a:spcPts val="3359"/>
              </a:lnSpc>
            </a:pPr>
            <a:endParaRPr lang="en-US" sz="2799" dirty="0">
              <a:solidFill>
                <a:srgbClr val="000000"/>
              </a:solidFill>
              <a:latin typeface="Verdana 3"/>
              <a:ea typeface="Verdana 3"/>
              <a:cs typeface="Verdana 3"/>
              <a:sym typeface="Verdana 3"/>
            </a:endParaRPr>
          </a:p>
          <a:p>
            <a:pPr marL="954785" lvl="1" indent="-477393" algn="l">
              <a:lnSpc>
                <a:spcPts val="3359"/>
              </a:lnSpc>
              <a:buFont typeface="Arial"/>
              <a:buChar char="•"/>
            </a:pPr>
            <a:r>
              <a:rPr lang="en-US" sz="2799" b="1" dirty="0" err="1">
                <a:solidFill>
                  <a:srgbClr val="000000"/>
                </a:solidFill>
                <a:latin typeface="Verdana 3 Bold" panose="020B0604020202020204" charset="0"/>
                <a:ea typeface="Verdana 3"/>
                <a:cs typeface="Verdana 3 Bold" panose="020B0604020202020204" charset="0"/>
                <a:sym typeface="Verdana 3"/>
              </a:rPr>
              <a:t>Aktoritet</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Uppger</a:t>
            </a:r>
            <a:r>
              <a:rPr lang="en-US" sz="2799" dirty="0">
                <a:solidFill>
                  <a:srgbClr val="000000"/>
                </a:solidFill>
                <a:latin typeface="Verdana 3"/>
                <a:ea typeface="Verdana 3"/>
                <a:cs typeface="Verdana 3"/>
                <a:sym typeface="Verdana 3"/>
              </a:rPr>
              <a:t> sig </a:t>
            </a:r>
            <a:r>
              <a:rPr lang="en-US" sz="2799" dirty="0" err="1">
                <a:solidFill>
                  <a:srgbClr val="000000"/>
                </a:solidFill>
                <a:latin typeface="Verdana 3"/>
                <a:ea typeface="Verdana 3"/>
                <a:cs typeface="Verdana 3"/>
                <a:sym typeface="Verdana 3"/>
              </a:rPr>
              <a:t>från</a:t>
            </a:r>
            <a:r>
              <a:rPr lang="en-US" sz="2799" dirty="0">
                <a:solidFill>
                  <a:srgbClr val="000000"/>
                </a:solidFill>
                <a:latin typeface="Verdana 3"/>
                <a:ea typeface="Verdana 3"/>
                <a:cs typeface="Verdana 3"/>
                <a:sym typeface="Verdana 3"/>
              </a:rPr>
              <a:t> polis, </a:t>
            </a:r>
            <a:r>
              <a:rPr lang="en-US" sz="2799" dirty="0" err="1">
                <a:solidFill>
                  <a:srgbClr val="000000"/>
                </a:solidFill>
                <a:latin typeface="Verdana 3"/>
                <a:ea typeface="Verdana 3"/>
                <a:cs typeface="Verdana 3"/>
                <a:sym typeface="Verdana 3"/>
              </a:rPr>
              <a:t>eller</a:t>
            </a:r>
            <a:r>
              <a:rPr lang="en-US" sz="2799" dirty="0">
                <a:solidFill>
                  <a:srgbClr val="000000"/>
                </a:solidFill>
                <a:latin typeface="Verdana 3"/>
                <a:ea typeface="Verdana 3"/>
                <a:cs typeface="Verdana 3"/>
                <a:sym typeface="Verdana 3"/>
              </a:rPr>
              <a:t> bank </a:t>
            </a:r>
            <a:br>
              <a:rPr lang="en-US" sz="2799" dirty="0">
                <a:solidFill>
                  <a:srgbClr val="000000"/>
                </a:solidFill>
                <a:latin typeface="Verdana 3"/>
                <a:ea typeface="Verdana 3"/>
                <a:cs typeface="Verdana 3"/>
                <a:sym typeface="Verdana 3"/>
              </a:rPr>
            </a:br>
            <a:endParaRPr lang="en-US" sz="2799" dirty="0">
              <a:solidFill>
                <a:srgbClr val="000000"/>
              </a:solidFill>
              <a:latin typeface="Verdana 3"/>
              <a:ea typeface="Verdana 3"/>
              <a:cs typeface="Verdana 3"/>
              <a:sym typeface="Verdana 3"/>
            </a:endParaRPr>
          </a:p>
          <a:p>
            <a:pPr marL="954785" lvl="1" indent="-477393">
              <a:lnSpc>
                <a:spcPts val="3359"/>
              </a:lnSpc>
              <a:buFont typeface="Arial"/>
              <a:buChar char="•"/>
            </a:pPr>
            <a:r>
              <a:rPr lang="en-US" sz="2799" b="1" dirty="0" err="1">
                <a:solidFill>
                  <a:srgbClr val="000000"/>
                </a:solidFill>
                <a:latin typeface="Verdana 3 Bold"/>
                <a:ea typeface="Verdana 3 Bold"/>
                <a:cs typeface="Verdana 3 Bold"/>
                <a:sym typeface="Verdana 3 Bold"/>
              </a:rPr>
              <a:t>Skapar</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förtroendefulla</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relationer</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vem</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lurar</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en</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vän</a:t>
            </a:r>
            <a:r>
              <a:rPr lang="en-US" sz="2799" dirty="0">
                <a:solidFill>
                  <a:srgbClr val="000000"/>
                </a:solidFill>
                <a:latin typeface="Verdana 3"/>
                <a:ea typeface="Verdana 3"/>
                <a:cs typeface="Verdana 3"/>
                <a:sym typeface="Verdana 3"/>
              </a:rPr>
              <a:t>?</a:t>
            </a:r>
          </a:p>
          <a:p>
            <a:pPr algn="l">
              <a:lnSpc>
                <a:spcPts val="3359"/>
              </a:lnSpc>
            </a:pPr>
            <a:endParaRPr lang="en-US" sz="2799" dirty="0">
              <a:solidFill>
                <a:srgbClr val="000000"/>
              </a:solidFill>
              <a:latin typeface="Verdana 3"/>
              <a:ea typeface="Verdana 3"/>
              <a:cs typeface="Verdana 3"/>
              <a:sym typeface="Verdana 3"/>
            </a:endParaRPr>
          </a:p>
          <a:p>
            <a:pPr marL="954786" lvl="1" indent="-477393" algn="l">
              <a:lnSpc>
                <a:spcPts val="3359"/>
              </a:lnSpc>
              <a:buFont typeface="Arial"/>
              <a:buChar char="•"/>
            </a:pPr>
            <a:r>
              <a:rPr lang="en-US" sz="2799" b="1" dirty="0">
                <a:solidFill>
                  <a:srgbClr val="000000"/>
                </a:solidFill>
                <a:latin typeface="Verdana 3 Bold"/>
                <a:ea typeface="Verdana 3 Bold"/>
                <a:cs typeface="Verdana 3 Bold"/>
                <a:sym typeface="Verdana 3 Bold"/>
              </a:rPr>
              <a:t>Stress </a:t>
            </a:r>
            <a:r>
              <a:rPr lang="en-US" sz="2799" dirty="0">
                <a:solidFill>
                  <a:srgbClr val="000000"/>
                </a:solidFill>
                <a:latin typeface="Verdana 3"/>
                <a:ea typeface="Verdana 3"/>
                <a:cs typeface="Verdana 3"/>
                <a:sym typeface="Verdana 3"/>
              </a:rPr>
              <a:t>Med </a:t>
            </a:r>
            <a:r>
              <a:rPr lang="en-US" sz="2799" dirty="0" err="1">
                <a:solidFill>
                  <a:srgbClr val="000000"/>
                </a:solidFill>
                <a:latin typeface="Verdana 3"/>
                <a:ea typeface="Verdana 3"/>
                <a:cs typeface="Verdana 3"/>
                <a:sym typeface="Verdana 3"/>
              </a:rPr>
              <a:t>hjälp</a:t>
            </a:r>
            <a:r>
              <a:rPr lang="en-US" sz="2799" dirty="0">
                <a:solidFill>
                  <a:srgbClr val="000000"/>
                </a:solidFill>
                <a:latin typeface="Verdana 3"/>
                <a:ea typeface="Verdana 3"/>
                <a:cs typeface="Verdana 3"/>
                <a:sym typeface="Verdana 3"/>
              </a:rPr>
              <a:t> av </a:t>
            </a:r>
            <a:r>
              <a:rPr lang="en-US" sz="2799" dirty="0" err="1">
                <a:solidFill>
                  <a:srgbClr val="000000"/>
                </a:solidFill>
                <a:latin typeface="Verdana 3"/>
                <a:ea typeface="Verdana 3"/>
                <a:cs typeface="Verdana 3"/>
                <a:sym typeface="Verdana 3"/>
              </a:rPr>
              <a:t>stressen</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blockerar</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bedragarna</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ut</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offrets</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vanliga</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kritiska</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tänkande</a:t>
            </a:r>
            <a:r>
              <a:rPr lang="en-US" sz="2799" dirty="0">
                <a:solidFill>
                  <a:srgbClr val="000000"/>
                </a:solidFill>
                <a:latin typeface="Verdana 3"/>
                <a:ea typeface="Verdana 3"/>
                <a:cs typeface="Verdana 3"/>
                <a:sym typeface="Verdana 3"/>
              </a:rPr>
              <a:t>.</a:t>
            </a:r>
          </a:p>
          <a:p>
            <a:pPr marL="955040" lvl="1" indent="-477520" algn="l">
              <a:lnSpc>
                <a:spcPts val="3359"/>
              </a:lnSpc>
            </a:pPr>
            <a:endParaRPr lang="en-US" sz="2799" dirty="0">
              <a:solidFill>
                <a:srgbClr val="000000"/>
              </a:solidFill>
              <a:latin typeface="Verdana 3"/>
              <a:ea typeface="Verdana 3"/>
              <a:cs typeface="Verdana 3"/>
              <a:sym typeface="Verdana 3"/>
            </a:endParaRPr>
          </a:p>
          <a:p>
            <a:pPr marL="955040" lvl="1" indent="-477520" algn="l">
              <a:lnSpc>
                <a:spcPts val="3359"/>
              </a:lnSpc>
              <a:buFont typeface="Arial"/>
              <a:buChar char="•"/>
            </a:pPr>
            <a:r>
              <a:rPr lang="en-US" sz="2799" b="1" dirty="0">
                <a:solidFill>
                  <a:srgbClr val="000000"/>
                </a:solidFill>
                <a:latin typeface="Verdana 3 Bold"/>
                <a:ea typeface="Verdana 3 Bold"/>
                <a:cs typeface="Verdana 3 Bold"/>
                <a:sym typeface="Verdana 3 Bold"/>
              </a:rPr>
              <a:t>De </a:t>
            </a:r>
            <a:r>
              <a:rPr lang="en-US" sz="2799" b="1" dirty="0" err="1">
                <a:solidFill>
                  <a:srgbClr val="000000"/>
                </a:solidFill>
                <a:latin typeface="Verdana 3 Bold"/>
                <a:ea typeface="Verdana 3 Bold"/>
                <a:cs typeface="Verdana 3 Bold"/>
                <a:sym typeface="Verdana 3 Bold"/>
              </a:rPr>
              <a:t>gör</a:t>
            </a:r>
            <a:r>
              <a:rPr lang="en-US" sz="2799" b="1" dirty="0">
                <a:solidFill>
                  <a:srgbClr val="000000"/>
                </a:solidFill>
                <a:latin typeface="Verdana 3 Bold"/>
                <a:ea typeface="Verdana 3 Bold"/>
                <a:cs typeface="Verdana 3 Bold"/>
                <a:sym typeface="Verdana 3 Bold"/>
              </a:rPr>
              <a:t> </a:t>
            </a:r>
            <a:r>
              <a:rPr lang="en-US" sz="2799" b="1" dirty="0" err="1">
                <a:solidFill>
                  <a:srgbClr val="000000"/>
                </a:solidFill>
                <a:latin typeface="Verdana 3 Bold"/>
                <a:ea typeface="Verdana 3 Bold"/>
                <a:cs typeface="Verdana 3 Bold"/>
                <a:sym typeface="Verdana 3 Bold"/>
              </a:rPr>
              <a:t>researcharbete</a:t>
            </a:r>
            <a:r>
              <a:rPr lang="en-US" sz="2799" b="1" dirty="0">
                <a:solidFill>
                  <a:srgbClr val="000000"/>
                </a:solidFill>
                <a:latin typeface="Verdana 3 Bold"/>
                <a:ea typeface="Verdana 3 Bold"/>
                <a:cs typeface="Verdana 3 Bold"/>
                <a:sym typeface="Verdana 3 Bold"/>
              </a:rPr>
              <a:t> </a:t>
            </a:r>
            <a:r>
              <a:rPr lang="en-US" sz="2799" b="1" dirty="0" err="1">
                <a:solidFill>
                  <a:srgbClr val="000000"/>
                </a:solidFill>
                <a:latin typeface="Verdana 3 Bold"/>
                <a:ea typeface="Verdana 3 Bold"/>
                <a:cs typeface="Verdana 3 Bold"/>
                <a:sym typeface="Verdana 3 Bold"/>
              </a:rPr>
              <a:t>före</a:t>
            </a:r>
            <a:r>
              <a:rPr lang="en-US" sz="2799" b="1" dirty="0">
                <a:solidFill>
                  <a:srgbClr val="000000"/>
                </a:solidFill>
                <a:latin typeface="Verdana 3 Bold"/>
                <a:ea typeface="Verdana 3 Bold"/>
                <a:cs typeface="Verdana 3 Bold"/>
                <a:sym typeface="Verdana 3 Bold"/>
              </a:rPr>
              <a:t> </a:t>
            </a:r>
            <a:r>
              <a:rPr lang="en-US" sz="2799" b="1" dirty="0" err="1">
                <a:solidFill>
                  <a:srgbClr val="000000"/>
                </a:solidFill>
                <a:latin typeface="Verdana 3 Bold"/>
                <a:ea typeface="Verdana 3 Bold"/>
                <a:cs typeface="Verdana 3 Bold"/>
                <a:sym typeface="Verdana 3 Bold"/>
              </a:rPr>
              <a:t>samtalet</a:t>
            </a:r>
            <a:r>
              <a:rPr lang="en-US" sz="2799" b="1" dirty="0">
                <a:solidFill>
                  <a:srgbClr val="000000"/>
                </a:solidFill>
                <a:latin typeface="Verdana 3 Bold"/>
                <a:ea typeface="Verdana 3 Bold"/>
                <a:cs typeface="Verdana 3 Bold"/>
                <a:sym typeface="Verdana 3 Bold"/>
              </a:rPr>
              <a:t> </a:t>
            </a:r>
            <a:r>
              <a:rPr lang="en-US" sz="2799" dirty="0">
                <a:solidFill>
                  <a:srgbClr val="000000"/>
                </a:solidFill>
                <a:latin typeface="Verdana 3"/>
                <a:ea typeface="Verdana 3"/>
                <a:cs typeface="Verdana 3"/>
                <a:sym typeface="Verdana 3"/>
              </a:rPr>
              <a:t>Information om dig </a:t>
            </a:r>
            <a:r>
              <a:rPr lang="en-US" sz="2799" dirty="0" err="1">
                <a:solidFill>
                  <a:srgbClr val="000000"/>
                </a:solidFill>
                <a:latin typeface="Verdana 3"/>
                <a:ea typeface="Verdana 3"/>
                <a:cs typeface="Verdana 3"/>
                <a:sym typeface="Verdana 3"/>
              </a:rPr>
              <a:t>finns</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på</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nätet</a:t>
            </a:r>
            <a:r>
              <a:rPr lang="en-US" sz="2799" dirty="0">
                <a:solidFill>
                  <a:srgbClr val="000000"/>
                </a:solidFill>
                <a:latin typeface="Verdana 3"/>
                <a:ea typeface="Verdana 3"/>
                <a:cs typeface="Verdana 3"/>
                <a:sym typeface="Verdana 3"/>
              </a:rPr>
              <a:t>, de </a:t>
            </a:r>
            <a:r>
              <a:rPr lang="en-US" sz="2799" dirty="0" err="1">
                <a:solidFill>
                  <a:srgbClr val="000000"/>
                </a:solidFill>
                <a:latin typeface="Verdana 3"/>
                <a:ea typeface="Verdana 3"/>
                <a:cs typeface="Verdana 3"/>
                <a:sym typeface="Verdana 3"/>
              </a:rPr>
              <a:t>kan</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veta</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ditt</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personnummer</a:t>
            </a:r>
            <a:endParaRPr lang="en-US" sz="2799" dirty="0">
              <a:solidFill>
                <a:srgbClr val="000000"/>
              </a:solidFill>
              <a:latin typeface="Verdana 3"/>
              <a:ea typeface="Verdana 3"/>
              <a:cs typeface="Verdana 3"/>
              <a:sym typeface="Verdana 3"/>
            </a:endParaRPr>
          </a:p>
          <a:p>
            <a:pPr marL="955040" lvl="1" indent="-477520" algn="l">
              <a:lnSpc>
                <a:spcPts val="3359"/>
              </a:lnSpc>
            </a:pPr>
            <a:endParaRPr lang="en-US" sz="2799" dirty="0">
              <a:solidFill>
                <a:srgbClr val="000000"/>
              </a:solidFill>
              <a:latin typeface="Verdana 3"/>
              <a:ea typeface="Verdana 3"/>
              <a:cs typeface="Verdana 3"/>
              <a:sym typeface="Verdana 3"/>
            </a:endParaRPr>
          </a:p>
          <a:p>
            <a:pPr marL="955040" lvl="1" indent="-477520" algn="l">
              <a:lnSpc>
                <a:spcPts val="3359"/>
              </a:lnSpc>
              <a:buFont typeface="Arial"/>
              <a:buChar char="•"/>
            </a:pPr>
            <a:r>
              <a:rPr lang="en-US" sz="2799" b="1" dirty="0">
                <a:solidFill>
                  <a:srgbClr val="000000"/>
                </a:solidFill>
                <a:latin typeface="Verdana 3 Bold"/>
                <a:ea typeface="Verdana 3 Bold"/>
                <a:cs typeface="Verdana 3 Bold"/>
                <a:sym typeface="Verdana 3 Bold"/>
              </a:rPr>
              <a:t>De </a:t>
            </a:r>
            <a:r>
              <a:rPr lang="en-US" sz="2799" b="1" dirty="0" err="1">
                <a:solidFill>
                  <a:srgbClr val="000000"/>
                </a:solidFill>
                <a:latin typeface="Verdana 3 Bold"/>
                <a:ea typeface="Verdana 3 Bold"/>
                <a:cs typeface="Verdana 3 Bold"/>
                <a:sym typeface="Verdana 3 Bold"/>
              </a:rPr>
              <a:t>gör</a:t>
            </a:r>
            <a:r>
              <a:rPr lang="en-US" sz="2799" b="1" dirty="0">
                <a:solidFill>
                  <a:srgbClr val="000000"/>
                </a:solidFill>
                <a:latin typeface="Verdana 3 Bold"/>
                <a:ea typeface="Verdana 3 Bold"/>
                <a:cs typeface="Verdana 3 Bold"/>
                <a:sym typeface="Verdana 3 Bold"/>
              </a:rPr>
              <a:t> </a:t>
            </a:r>
            <a:r>
              <a:rPr lang="en-US" sz="2799" b="1" dirty="0" err="1">
                <a:solidFill>
                  <a:srgbClr val="000000"/>
                </a:solidFill>
                <a:latin typeface="Verdana 3 Bold"/>
                <a:ea typeface="Verdana 3 Bold"/>
                <a:cs typeface="Verdana 3 Bold"/>
                <a:sym typeface="Verdana 3 Bold"/>
              </a:rPr>
              <a:t>researcharbete</a:t>
            </a:r>
            <a:r>
              <a:rPr lang="en-US" sz="2799" b="1" dirty="0">
                <a:solidFill>
                  <a:srgbClr val="000000"/>
                </a:solidFill>
                <a:latin typeface="Verdana 3 Bold"/>
                <a:ea typeface="Verdana 3 Bold"/>
                <a:cs typeface="Verdana 3 Bold"/>
                <a:sym typeface="Verdana 3 Bold"/>
              </a:rPr>
              <a:t> under </a:t>
            </a:r>
            <a:r>
              <a:rPr lang="en-US" sz="2799" b="1" dirty="0" err="1">
                <a:solidFill>
                  <a:srgbClr val="000000"/>
                </a:solidFill>
                <a:latin typeface="Verdana 3 Bold"/>
                <a:ea typeface="Verdana 3 Bold"/>
                <a:cs typeface="Verdana 3 Bold"/>
                <a:sym typeface="Verdana 3 Bold"/>
              </a:rPr>
              <a:t>samtalet</a:t>
            </a:r>
            <a:r>
              <a:rPr lang="en-US" sz="2799" b="1" dirty="0">
                <a:solidFill>
                  <a:srgbClr val="000000"/>
                </a:solidFill>
                <a:latin typeface="Verdana 3 Bold"/>
                <a:ea typeface="Verdana 3 Bold"/>
                <a:cs typeface="Verdana 3 Bold"/>
                <a:sym typeface="Verdana 3 Bold"/>
              </a:rPr>
              <a:t> </a:t>
            </a:r>
            <a:r>
              <a:rPr lang="en-US" sz="2799" dirty="0">
                <a:solidFill>
                  <a:srgbClr val="000000"/>
                </a:solidFill>
                <a:latin typeface="Verdana 3"/>
                <a:ea typeface="Verdana 3"/>
                <a:cs typeface="Verdana 3"/>
                <a:sym typeface="Verdana 3"/>
              </a:rPr>
              <a:t>Den info de </a:t>
            </a:r>
            <a:r>
              <a:rPr lang="en-US" sz="2799" dirty="0" err="1">
                <a:solidFill>
                  <a:srgbClr val="000000"/>
                </a:solidFill>
                <a:latin typeface="Verdana 3"/>
                <a:ea typeface="Verdana 3"/>
                <a:cs typeface="Verdana 3"/>
                <a:sym typeface="Verdana 3"/>
              </a:rPr>
              <a:t>inte</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kan</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hitta</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på</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nätet</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får</a:t>
            </a:r>
            <a:r>
              <a:rPr lang="en-US" sz="2799" dirty="0">
                <a:solidFill>
                  <a:srgbClr val="000000"/>
                </a:solidFill>
                <a:latin typeface="Verdana 3"/>
                <a:ea typeface="Verdana 3"/>
                <a:cs typeface="Verdana 3"/>
                <a:sym typeface="Verdana 3"/>
              </a:rPr>
              <a:t> de </a:t>
            </a:r>
            <a:r>
              <a:rPr lang="en-US" sz="2799" dirty="0" err="1">
                <a:solidFill>
                  <a:srgbClr val="000000"/>
                </a:solidFill>
                <a:latin typeface="Verdana 3"/>
                <a:ea typeface="Verdana 3"/>
                <a:cs typeface="Verdana 3"/>
                <a:sym typeface="Verdana 3"/>
              </a:rPr>
              <a:t>genom</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öppna</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frågor</a:t>
            </a:r>
            <a:r>
              <a:rPr lang="en-US" sz="2799" dirty="0">
                <a:solidFill>
                  <a:srgbClr val="000000"/>
                </a:solidFill>
                <a:latin typeface="Verdana 3"/>
                <a:ea typeface="Verdana 3"/>
                <a:cs typeface="Verdana 3"/>
                <a:sym typeface="Verdana 3"/>
              </a:rPr>
              <a:t> till dig</a:t>
            </a:r>
          </a:p>
          <a:p>
            <a:pPr marL="955040" lvl="1" indent="-477520" algn="l">
              <a:lnSpc>
                <a:spcPts val="3359"/>
              </a:lnSpc>
            </a:pPr>
            <a:endParaRPr lang="en-US" sz="2799" dirty="0">
              <a:solidFill>
                <a:srgbClr val="000000"/>
              </a:solidFill>
              <a:latin typeface="Verdana 3"/>
              <a:ea typeface="Verdana 3"/>
              <a:cs typeface="Verdana 3"/>
              <a:sym typeface="Verdana 3"/>
            </a:endParaRPr>
          </a:p>
          <a:p>
            <a:pPr marL="955040" lvl="1" indent="-477520" algn="l">
              <a:lnSpc>
                <a:spcPts val="3359"/>
              </a:lnSpc>
              <a:buFont typeface="Arial"/>
              <a:buChar char="•"/>
            </a:pPr>
            <a:r>
              <a:rPr lang="en-US" sz="2799" b="1" dirty="0" err="1">
                <a:solidFill>
                  <a:srgbClr val="000000"/>
                </a:solidFill>
                <a:latin typeface="Verdana 3 Bold"/>
                <a:ea typeface="Verdana 3 Bold"/>
                <a:cs typeface="Verdana 3 Bold"/>
                <a:sym typeface="Verdana 3 Bold"/>
              </a:rPr>
              <a:t>Arbetar</a:t>
            </a:r>
            <a:r>
              <a:rPr lang="en-US" sz="2799" b="1" dirty="0">
                <a:solidFill>
                  <a:srgbClr val="000000"/>
                </a:solidFill>
                <a:latin typeface="Verdana 3 Bold"/>
                <a:ea typeface="Verdana 3 Bold"/>
                <a:cs typeface="Verdana 3 Bold"/>
                <a:sym typeface="Verdana 3 Bold"/>
              </a:rPr>
              <a:t> i </a:t>
            </a:r>
            <a:r>
              <a:rPr lang="en-US" sz="2799" b="1" dirty="0" err="1">
                <a:solidFill>
                  <a:srgbClr val="000000"/>
                </a:solidFill>
                <a:latin typeface="Verdana 3 Bold"/>
                <a:ea typeface="Verdana 3 Bold"/>
                <a:cs typeface="Verdana 3 Bold"/>
                <a:sym typeface="Verdana 3 Bold"/>
              </a:rPr>
              <a:t>grupp</a:t>
            </a:r>
            <a:r>
              <a:rPr lang="en-US" sz="2799" b="1" dirty="0">
                <a:solidFill>
                  <a:srgbClr val="000000"/>
                </a:solidFill>
                <a:latin typeface="Verdana 3 Bold"/>
                <a:ea typeface="Verdana 3 Bold"/>
                <a:cs typeface="Verdana 3 Bold"/>
                <a:sym typeface="Verdana 3 Bold"/>
              </a:rPr>
              <a:t> </a:t>
            </a:r>
            <a:r>
              <a:rPr lang="en-US" sz="2799" dirty="0">
                <a:solidFill>
                  <a:srgbClr val="000000"/>
                </a:solidFill>
                <a:latin typeface="Verdana 3"/>
                <a:ea typeface="Verdana 3"/>
                <a:cs typeface="Verdana 3"/>
                <a:sym typeface="Verdana 3"/>
              </a:rPr>
              <a:t>För </a:t>
            </a:r>
            <a:r>
              <a:rPr lang="en-US" sz="2799" dirty="0" err="1">
                <a:solidFill>
                  <a:srgbClr val="000000"/>
                </a:solidFill>
                <a:latin typeface="Verdana 3"/>
                <a:ea typeface="Verdana 3"/>
                <a:cs typeface="Verdana 3"/>
                <a:sym typeface="Verdana 3"/>
              </a:rPr>
              <a:t>att</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bedragarna</a:t>
            </a:r>
            <a:r>
              <a:rPr lang="en-US" sz="2799" dirty="0">
                <a:solidFill>
                  <a:srgbClr val="000000"/>
                </a:solidFill>
                <a:latin typeface="Verdana 3"/>
                <a:ea typeface="Verdana 3"/>
                <a:cs typeface="Verdana 3"/>
                <a:sym typeface="Verdana 3"/>
              </a:rPr>
              <a:t> ska </a:t>
            </a:r>
            <a:r>
              <a:rPr lang="en-US" sz="2799" dirty="0" err="1">
                <a:solidFill>
                  <a:srgbClr val="000000"/>
                </a:solidFill>
                <a:latin typeface="Verdana 3"/>
                <a:ea typeface="Verdana 3"/>
                <a:cs typeface="Verdana 3"/>
                <a:sym typeface="Verdana 3"/>
              </a:rPr>
              <a:t>upplevas</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som</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ett</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företag</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har</a:t>
            </a:r>
            <a:r>
              <a:rPr lang="en-US" sz="2799" dirty="0">
                <a:solidFill>
                  <a:srgbClr val="000000"/>
                </a:solidFill>
                <a:latin typeface="Verdana 3"/>
                <a:ea typeface="Verdana 3"/>
                <a:cs typeface="Verdana 3"/>
                <a:sym typeface="Verdana 3"/>
              </a:rPr>
              <a:t> de </a:t>
            </a:r>
            <a:r>
              <a:rPr lang="en-US" sz="2799" dirty="0" err="1">
                <a:solidFill>
                  <a:srgbClr val="000000"/>
                </a:solidFill>
                <a:latin typeface="Verdana 3"/>
                <a:ea typeface="Verdana 3"/>
                <a:cs typeface="Verdana 3"/>
                <a:sym typeface="Verdana 3"/>
              </a:rPr>
              <a:t>ofta</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olika</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avdelningar</a:t>
            </a:r>
            <a:r>
              <a:rPr lang="en-US" sz="2799" dirty="0">
                <a:solidFill>
                  <a:srgbClr val="000000"/>
                </a:solidFill>
                <a:latin typeface="Verdana 3"/>
                <a:ea typeface="Verdana 3"/>
                <a:cs typeface="Verdana 3"/>
                <a:sym typeface="Verdana 3"/>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DBFC8"/>
        </a:solidFill>
        <a:effectLst/>
      </p:bgPr>
    </p:bg>
    <p:spTree>
      <p:nvGrpSpPr>
        <p:cNvPr id="1" name=""/>
        <p:cNvGrpSpPr/>
        <p:nvPr/>
      </p:nvGrpSpPr>
      <p:grpSpPr>
        <a:xfrm>
          <a:off x="0" y="0"/>
          <a:ext cx="0" cy="0"/>
          <a:chOff x="0" y="0"/>
          <a:chExt cx="0" cy="0"/>
        </a:xfrm>
      </p:grpSpPr>
      <p:sp>
        <p:nvSpPr>
          <p:cNvPr id="2" name="TextBox 2"/>
          <p:cNvSpPr txBox="1"/>
          <p:nvPr/>
        </p:nvSpPr>
        <p:spPr>
          <a:xfrm>
            <a:off x="4044993" y="1495938"/>
            <a:ext cx="13542150" cy="1695450"/>
          </a:xfrm>
          <a:prstGeom prst="rect">
            <a:avLst/>
          </a:prstGeom>
        </p:spPr>
        <p:txBody>
          <a:bodyPr lIns="0" tIns="0" rIns="0" bIns="0" rtlCol="0" anchor="t">
            <a:spAutoFit/>
          </a:bodyPr>
          <a:lstStyle/>
          <a:p>
            <a:pPr algn="l">
              <a:lnSpc>
                <a:spcPts val="6720"/>
              </a:lnSpc>
            </a:pPr>
            <a:r>
              <a:rPr lang="en-US" sz="5600" b="1">
                <a:solidFill>
                  <a:srgbClr val="000000"/>
                </a:solidFill>
                <a:latin typeface="Verdana 3 Bold"/>
                <a:ea typeface="Verdana 3 Bold"/>
                <a:cs typeface="Verdana 3 Bold"/>
                <a:sym typeface="Verdana 3 Bold"/>
              </a:rPr>
              <a:t>Hur arbetar bedragaren?</a:t>
            </a:r>
          </a:p>
          <a:p>
            <a:pPr algn="l">
              <a:lnSpc>
                <a:spcPts val="6720"/>
              </a:lnSpc>
            </a:pPr>
            <a:endParaRPr lang="en-US" sz="5600" b="1">
              <a:solidFill>
                <a:srgbClr val="000000"/>
              </a:solidFill>
              <a:latin typeface="Verdana 3 Bold"/>
              <a:ea typeface="Verdana 3 Bold"/>
              <a:cs typeface="Verdana 3 Bold"/>
              <a:sym typeface="Verdana 3 Bold"/>
            </a:endParaRPr>
          </a:p>
        </p:txBody>
      </p:sp>
      <p:sp>
        <p:nvSpPr>
          <p:cNvPr id="3" name="TextBox 3"/>
          <p:cNvSpPr txBox="1"/>
          <p:nvPr/>
        </p:nvSpPr>
        <p:spPr>
          <a:xfrm>
            <a:off x="2465400" y="3541724"/>
            <a:ext cx="12033152" cy="3896836"/>
          </a:xfrm>
          <a:prstGeom prst="rect">
            <a:avLst/>
          </a:prstGeom>
        </p:spPr>
        <p:txBody>
          <a:bodyPr lIns="0" tIns="0" rIns="0" bIns="0" rtlCol="0" anchor="t">
            <a:spAutoFit/>
          </a:bodyPr>
          <a:lstStyle/>
          <a:p>
            <a:pPr marL="955040" lvl="1" indent="-477520" algn="l">
              <a:lnSpc>
                <a:spcPts val="3359"/>
              </a:lnSpc>
              <a:buFont typeface="Arial"/>
              <a:buChar char="•"/>
            </a:pPr>
            <a:r>
              <a:rPr lang="en-US" sz="2799" b="1" dirty="0" err="1">
                <a:solidFill>
                  <a:srgbClr val="000000"/>
                </a:solidFill>
                <a:latin typeface="Verdana 3 Bold"/>
                <a:ea typeface="Verdana 3 Bold"/>
                <a:cs typeface="Verdana 3 Bold"/>
                <a:sym typeface="Verdana 3 Bold"/>
              </a:rPr>
              <a:t>Skapar</a:t>
            </a:r>
            <a:r>
              <a:rPr lang="en-US" sz="2799" b="1" dirty="0">
                <a:solidFill>
                  <a:srgbClr val="000000"/>
                </a:solidFill>
                <a:latin typeface="Verdana 3 Bold"/>
                <a:ea typeface="Verdana 3 Bold"/>
                <a:cs typeface="Verdana 3 Bold"/>
                <a:sym typeface="Verdana 3 Bold"/>
              </a:rPr>
              <a:t> </a:t>
            </a:r>
            <a:r>
              <a:rPr lang="en-US" sz="2799" b="1" dirty="0" err="1">
                <a:solidFill>
                  <a:srgbClr val="000000"/>
                </a:solidFill>
                <a:latin typeface="Verdana 3 Bold"/>
                <a:ea typeface="Verdana 3 Bold"/>
                <a:cs typeface="Verdana 3 Bold"/>
                <a:sym typeface="Verdana 3 Bold"/>
              </a:rPr>
              <a:t>professionella</a:t>
            </a:r>
            <a:r>
              <a:rPr lang="en-US" sz="2799" b="1" dirty="0">
                <a:solidFill>
                  <a:srgbClr val="000000"/>
                </a:solidFill>
                <a:latin typeface="Verdana 3 Bold"/>
                <a:ea typeface="Verdana 3 Bold"/>
                <a:cs typeface="Verdana 3 Bold"/>
                <a:sym typeface="Verdana 3 Bold"/>
              </a:rPr>
              <a:t> </a:t>
            </a:r>
            <a:r>
              <a:rPr lang="en-US" sz="2799" b="1" dirty="0" err="1">
                <a:solidFill>
                  <a:srgbClr val="000000"/>
                </a:solidFill>
                <a:latin typeface="Verdana 3 Bold"/>
                <a:ea typeface="Verdana 3 Bold"/>
                <a:cs typeface="Verdana 3 Bold"/>
                <a:sym typeface="Verdana 3 Bold"/>
              </a:rPr>
              <a:t>hemsidor</a:t>
            </a:r>
            <a:r>
              <a:rPr lang="en-US" sz="2799" b="1" dirty="0">
                <a:solidFill>
                  <a:srgbClr val="000000"/>
                </a:solidFill>
                <a:latin typeface="Verdana 3 Bold"/>
                <a:ea typeface="Verdana 3 Bold"/>
                <a:cs typeface="Verdana 3 Bold"/>
                <a:sym typeface="Verdana 3 Bold"/>
              </a:rPr>
              <a:t> </a:t>
            </a:r>
          </a:p>
          <a:p>
            <a:pPr marL="955040" lvl="1" indent="-477520" algn="l">
              <a:lnSpc>
                <a:spcPts val="3359"/>
              </a:lnSpc>
            </a:pPr>
            <a:endParaRPr lang="en-US" sz="2799" b="1" dirty="0">
              <a:solidFill>
                <a:srgbClr val="000000"/>
              </a:solidFill>
              <a:latin typeface="Verdana 3 Bold"/>
              <a:ea typeface="Verdana 3 Bold"/>
              <a:cs typeface="Verdana 3 Bold"/>
              <a:sym typeface="Verdana 3 Bold"/>
            </a:endParaRPr>
          </a:p>
          <a:p>
            <a:pPr marL="955040" lvl="1" indent="-477520" algn="l">
              <a:lnSpc>
                <a:spcPts val="3359"/>
              </a:lnSpc>
              <a:buFont typeface="Arial"/>
              <a:buChar char="•"/>
            </a:pPr>
            <a:r>
              <a:rPr lang="en-US" sz="2799" b="1" dirty="0" err="1">
                <a:solidFill>
                  <a:srgbClr val="000000"/>
                </a:solidFill>
                <a:latin typeface="Verdana 3 Bold"/>
                <a:ea typeface="Verdana 3 Bold"/>
                <a:cs typeface="Verdana 3 Bold"/>
                <a:sym typeface="Verdana 3 Bold"/>
              </a:rPr>
              <a:t>Manipulerar</a:t>
            </a:r>
            <a:r>
              <a:rPr lang="en-US" sz="2799" b="1" dirty="0">
                <a:solidFill>
                  <a:srgbClr val="000000"/>
                </a:solidFill>
                <a:latin typeface="Verdana 3 Bold"/>
                <a:ea typeface="Verdana 3 Bold"/>
                <a:cs typeface="Verdana 3 Bold"/>
                <a:sym typeface="Verdana 3 Bold"/>
              </a:rPr>
              <a:t> till </a:t>
            </a:r>
            <a:r>
              <a:rPr lang="en-US" sz="2799" b="1" dirty="0" err="1">
                <a:solidFill>
                  <a:srgbClr val="000000"/>
                </a:solidFill>
                <a:latin typeface="Verdana 3 Bold"/>
                <a:ea typeface="Verdana 3 Bold"/>
                <a:cs typeface="Verdana 3 Bold"/>
                <a:sym typeface="Verdana 3 Bold"/>
              </a:rPr>
              <a:t>överföring</a:t>
            </a:r>
            <a:r>
              <a:rPr lang="en-US" sz="2799" b="1" dirty="0">
                <a:solidFill>
                  <a:srgbClr val="000000"/>
                </a:solidFill>
                <a:latin typeface="Verdana 3 Bold"/>
                <a:ea typeface="Verdana 3 Bold"/>
                <a:cs typeface="Verdana 3 Bold"/>
                <a:sym typeface="Verdana 3 Bold"/>
              </a:rPr>
              <a:t> </a:t>
            </a:r>
            <a:r>
              <a:rPr lang="en-US" sz="2799" dirty="0">
                <a:solidFill>
                  <a:srgbClr val="000000"/>
                </a:solidFill>
                <a:latin typeface="Verdana 3"/>
                <a:ea typeface="Verdana 3"/>
                <a:cs typeface="Verdana 3"/>
                <a:sym typeface="Verdana 3"/>
              </a:rPr>
              <a:t>De </a:t>
            </a:r>
            <a:r>
              <a:rPr lang="en-US" sz="2799" dirty="0" err="1">
                <a:solidFill>
                  <a:srgbClr val="000000"/>
                </a:solidFill>
                <a:latin typeface="Verdana 3"/>
                <a:ea typeface="Verdana 3"/>
                <a:cs typeface="Verdana 3"/>
                <a:sym typeface="Verdana 3"/>
              </a:rPr>
              <a:t>utger</a:t>
            </a:r>
            <a:r>
              <a:rPr lang="en-US" sz="2799" dirty="0">
                <a:solidFill>
                  <a:srgbClr val="000000"/>
                </a:solidFill>
                <a:latin typeface="Verdana 3"/>
                <a:ea typeface="Verdana 3"/>
                <a:cs typeface="Verdana 3"/>
                <a:sym typeface="Verdana 3"/>
              </a:rPr>
              <a:t> sig för </a:t>
            </a:r>
            <a:r>
              <a:rPr lang="en-US" sz="2799" dirty="0" err="1">
                <a:solidFill>
                  <a:srgbClr val="000000"/>
                </a:solidFill>
                <a:latin typeface="Verdana 3"/>
                <a:ea typeface="Verdana 3"/>
                <a:cs typeface="Verdana 3"/>
                <a:sym typeface="Verdana 3"/>
              </a:rPr>
              <a:t>att</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vara</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från</a:t>
            </a:r>
            <a:r>
              <a:rPr lang="en-US" sz="2799" dirty="0">
                <a:solidFill>
                  <a:srgbClr val="000000"/>
                </a:solidFill>
                <a:latin typeface="Verdana 3"/>
                <a:ea typeface="Verdana 3"/>
                <a:cs typeface="Verdana 3"/>
                <a:sym typeface="Verdana 3"/>
              </a:rPr>
              <a:t> Bank/ Polis och </a:t>
            </a:r>
            <a:r>
              <a:rPr lang="en-US" sz="2799" dirty="0" err="1">
                <a:solidFill>
                  <a:srgbClr val="000000"/>
                </a:solidFill>
                <a:latin typeface="Verdana 3"/>
                <a:ea typeface="Verdana 3"/>
                <a:cs typeface="Verdana 3"/>
                <a:sym typeface="Verdana 3"/>
              </a:rPr>
              <a:t>arbetar</a:t>
            </a:r>
            <a:r>
              <a:rPr lang="en-US" sz="2799" dirty="0">
                <a:solidFill>
                  <a:srgbClr val="000000"/>
                </a:solidFill>
                <a:latin typeface="Verdana 3"/>
                <a:ea typeface="Verdana 3"/>
                <a:cs typeface="Verdana 3"/>
                <a:sym typeface="Verdana 3"/>
              </a:rPr>
              <a:t> för </a:t>
            </a:r>
            <a:r>
              <a:rPr lang="en-US" sz="2799" dirty="0" err="1">
                <a:solidFill>
                  <a:srgbClr val="000000"/>
                </a:solidFill>
                <a:latin typeface="Verdana 3"/>
                <a:ea typeface="Verdana 3"/>
                <a:cs typeface="Verdana 3"/>
                <a:sym typeface="Verdana 3"/>
              </a:rPr>
              <a:t>att</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stoppa</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bedrägerier</a:t>
            </a:r>
            <a:r>
              <a:rPr lang="en-US" sz="2799" dirty="0">
                <a:solidFill>
                  <a:srgbClr val="000000"/>
                </a:solidFill>
                <a:latin typeface="Verdana 3"/>
                <a:ea typeface="Verdana 3"/>
                <a:cs typeface="Verdana 3"/>
                <a:sym typeface="Verdana 3"/>
              </a:rPr>
              <a:t> </a:t>
            </a:r>
          </a:p>
          <a:p>
            <a:pPr marL="955040" lvl="1" indent="-477520" algn="l">
              <a:lnSpc>
                <a:spcPts val="3359"/>
              </a:lnSpc>
            </a:pPr>
            <a:endParaRPr lang="en-US" sz="2799" dirty="0">
              <a:solidFill>
                <a:srgbClr val="000000"/>
              </a:solidFill>
              <a:latin typeface="Verdana 3"/>
              <a:ea typeface="Verdana 3"/>
              <a:cs typeface="Verdana 3"/>
              <a:sym typeface="Verdana 3"/>
            </a:endParaRPr>
          </a:p>
          <a:p>
            <a:pPr marL="954785" lvl="1" indent="-477393" algn="l">
              <a:lnSpc>
                <a:spcPts val="3359"/>
              </a:lnSpc>
              <a:buFont typeface="Arial"/>
              <a:buChar char="•"/>
            </a:pPr>
            <a:r>
              <a:rPr lang="en-US" sz="2799" b="1" dirty="0" err="1">
                <a:solidFill>
                  <a:srgbClr val="000000"/>
                </a:solidFill>
                <a:latin typeface="Verdana 3 Bold"/>
                <a:ea typeface="Verdana 3 Bold"/>
                <a:cs typeface="Verdana 3 Bold"/>
                <a:sym typeface="Verdana 3 Bold"/>
              </a:rPr>
              <a:t>Skapar</a:t>
            </a:r>
            <a:r>
              <a:rPr lang="en-US" sz="2799" b="1" dirty="0">
                <a:solidFill>
                  <a:srgbClr val="000000"/>
                </a:solidFill>
                <a:latin typeface="Verdana 3 Bold"/>
                <a:ea typeface="Verdana 3 Bold"/>
                <a:cs typeface="Verdana 3 Bold"/>
                <a:sym typeface="Verdana 3 Bold"/>
              </a:rPr>
              <a:t> </a:t>
            </a:r>
            <a:r>
              <a:rPr lang="en-US" sz="2799" b="1" dirty="0" err="1">
                <a:solidFill>
                  <a:srgbClr val="000000"/>
                </a:solidFill>
                <a:latin typeface="Verdana 3 Bold"/>
                <a:ea typeface="Verdana 3 Bold"/>
                <a:cs typeface="Verdana 3 Bold"/>
                <a:sym typeface="Verdana 3 Bold"/>
              </a:rPr>
              <a:t>flera</a:t>
            </a:r>
            <a:r>
              <a:rPr lang="en-US" sz="2799" b="1" dirty="0">
                <a:solidFill>
                  <a:srgbClr val="000000"/>
                </a:solidFill>
                <a:latin typeface="Verdana 3 Bold"/>
                <a:ea typeface="Verdana 3 Bold"/>
                <a:cs typeface="Verdana 3 Bold"/>
                <a:sym typeface="Verdana 3 Bold"/>
              </a:rPr>
              <a:t> </a:t>
            </a:r>
            <a:r>
              <a:rPr lang="en-US" sz="2799" b="1" dirty="0" err="1">
                <a:solidFill>
                  <a:srgbClr val="000000"/>
                </a:solidFill>
                <a:latin typeface="Verdana 3 Bold"/>
                <a:ea typeface="Verdana 3 Bold"/>
                <a:cs typeface="Verdana 3 Bold"/>
                <a:sym typeface="Verdana 3 Bold"/>
              </a:rPr>
              <a:t>BankID</a:t>
            </a:r>
            <a:r>
              <a:rPr lang="en-US" sz="2799" b="1" dirty="0">
                <a:solidFill>
                  <a:srgbClr val="000000"/>
                </a:solidFill>
                <a:latin typeface="Verdana 3 Bold"/>
                <a:ea typeface="Verdana 3 Bold"/>
                <a:cs typeface="Verdana 3 Bold"/>
                <a:sym typeface="Verdana 3 Bold"/>
              </a:rPr>
              <a:t> </a:t>
            </a:r>
            <a:r>
              <a:rPr lang="en-US" sz="2799" dirty="0">
                <a:solidFill>
                  <a:srgbClr val="000000"/>
                </a:solidFill>
                <a:latin typeface="Verdana 3"/>
                <a:ea typeface="Verdana 3"/>
                <a:cs typeface="Verdana 3"/>
                <a:sym typeface="Verdana 3"/>
              </a:rPr>
              <a:t>Man </a:t>
            </a:r>
            <a:r>
              <a:rPr lang="en-US" sz="2799" dirty="0" err="1">
                <a:solidFill>
                  <a:srgbClr val="000000"/>
                </a:solidFill>
                <a:latin typeface="Verdana 3"/>
                <a:ea typeface="Verdana 3"/>
                <a:cs typeface="Verdana 3"/>
                <a:sym typeface="Verdana 3"/>
              </a:rPr>
              <a:t>kan</a:t>
            </a:r>
            <a:r>
              <a:rPr lang="en-US" sz="2799" dirty="0">
                <a:solidFill>
                  <a:srgbClr val="000000"/>
                </a:solidFill>
                <a:latin typeface="Verdana 3"/>
                <a:ea typeface="Verdana 3"/>
                <a:cs typeface="Verdana 3"/>
                <a:sym typeface="Verdana 3"/>
              </a:rPr>
              <a:t> ha 3st </a:t>
            </a:r>
            <a:r>
              <a:rPr lang="en-US" sz="2799" dirty="0" err="1">
                <a:solidFill>
                  <a:srgbClr val="000000"/>
                </a:solidFill>
                <a:latin typeface="Verdana 3"/>
                <a:ea typeface="Verdana 3"/>
                <a:cs typeface="Verdana 3"/>
                <a:sym typeface="Verdana 3"/>
              </a:rPr>
              <a:t>mobila</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BankID</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aktiva</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på</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olika</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enheter</a:t>
            </a:r>
            <a:r>
              <a:rPr lang="en-US" sz="2799" dirty="0">
                <a:solidFill>
                  <a:srgbClr val="000000"/>
                </a:solidFill>
                <a:latin typeface="Verdana 3"/>
                <a:ea typeface="Verdana 3"/>
                <a:cs typeface="Verdana 3"/>
                <a:sym typeface="Verdana 3"/>
              </a:rPr>
              <a:t>. </a:t>
            </a:r>
          </a:p>
          <a:p>
            <a:pPr algn="l">
              <a:lnSpc>
                <a:spcPts val="3359"/>
              </a:lnSpc>
            </a:pPr>
            <a:endParaRPr lang="en-US" sz="2799" dirty="0">
              <a:solidFill>
                <a:srgbClr val="000000"/>
              </a:solidFill>
              <a:latin typeface="Verdana 3"/>
              <a:ea typeface="Verdana 3"/>
              <a:cs typeface="Verdana 3"/>
              <a:sym typeface="Verdana 3"/>
            </a:endParaRPr>
          </a:p>
          <a:p>
            <a:pPr marL="955040" lvl="1" indent="-477520" algn="l">
              <a:lnSpc>
                <a:spcPts val="3359"/>
              </a:lnSpc>
              <a:buFont typeface="Arial"/>
              <a:buChar char="•"/>
            </a:pPr>
            <a:r>
              <a:rPr lang="en-US" sz="2799" b="1" dirty="0">
                <a:solidFill>
                  <a:srgbClr val="000000"/>
                </a:solidFill>
                <a:latin typeface="Verdana 3 Bold"/>
                <a:ea typeface="Verdana 3 Bold"/>
                <a:cs typeface="Verdana 3 Bold"/>
                <a:sym typeface="Verdana 3 Bold"/>
              </a:rPr>
              <a:t>De </a:t>
            </a:r>
            <a:r>
              <a:rPr lang="en-US" sz="2799" b="1" dirty="0" err="1">
                <a:solidFill>
                  <a:srgbClr val="000000"/>
                </a:solidFill>
                <a:latin typeface="Verdana 3 Bold"/>
                <a:ea typeface="Verdana 3 Bold"/>
                <a:cs typeface="Verdana 3 Bold"/>
                <a:sym typeface="Verdana 3 Bold"/>
              </a:rPr>
              <a:t>kan</a:t>
            </a:r>
            <a:r>
              <a:rPr lang="en-US" sz="2799" b="1" dirty="0">
                <a:solidFill>
                  <a:srgbClr val="000000"/>
                </a:solidFill>
                <a:latin typeface="Verdana 3 Bold"/>
                <a:ea typeface="Verdana 3 Bold"/>
                <a:cs typeface="Verdana 3 Bold"/>
                <a:sym typeface="Verdana 3 Bold"/>
              </a:rPr>
              <a:t> </a:t>
            </a:r>
            <a:r>
              <a:rPr lang="en-US" sz="2799" b="1" dirty="0" err="1">
                <a:solidFill>
                  <a:srgbClr val="000000"/>
                </a:solidFill>
                <a:latin typeface="Verdana 3 Bold"/>
                <a:ea typeface="Verdana 3 Bold"/>
                <a:cs typeface="Verdana 3 Bold"/>
                <a:sym typeface="Verdana 3 Bold"/>
              </a:rPr>
              <a:t>ändra</a:t>
            </a:r>
            <a:r>
              <a:rPr lang="en-US" sz="2799" b="1" dirty="0">
                <a:solidFill>
                  <a:srgbClr val="000000"/>
                </a:solidFill>
                <a:latin typeface="Verdana 3 Bold"/>
                <a:ea typeface="Verdana 3 Bold"/>
                <a:cs typeface="Verdana 3 Bold"/>
                <a:sym typeface="Verdana 3 Bold"/>
              </a:rPr>
              <a:t> </a:t>
            </a:r>
            <a:r>
              <a:rPr lang="en-US" sz="2799" b="1" dirty="0" err="1">
                <a:solidFill>
                  <a:srgbClr val="000000"/>
                </a:solidFill>
                <a:latin typeface="Verdana 3 Bold"/>
                <a:ea typeface="Verdana 3 Bold"/>
                <a:cs typeface="Verdana 3 Bold"/>
                <a:sym typeface="Verdana 3 Bold"/>
              </a:rPr>
              <a:t>numret</a:t>
            </a:r>
            <a:r>
              <a:rPr lang="en-US" sz="2799" b="1" dirty="0">
                <a:solidFill>
                  <a:srgbClr val="000000"/>
                </a:solidFill>
                <a:latin typeface="Verdana 3 Bold"/>
                <a:ea typeface="Verdana 3 Bold"/>
                <a:cs typeface="Verdana 3 Bold"/>
                <a:sym typeface="Verdana 3 Bold"/>
              </a:rPr>
              <a:t> </a:t>
            </a:r>
            <a:r>
              <a:rPr lang="en-US" sz="2799" b="1" dirty="0" err="1">
                <a:solidFill>
                  <a:srgbClr val="000000"/>
                </a:solidFill>
                <a:latin typeface="Verdana 3 Bold"/>
                <a:ea typeface="Verdana 3 Bold"/>
                <a:cs typeface="Verdana 3 Bold"/>
                <a:sym typeface="Verdana 3 Bold"/>
              </a:rPr>
              <a:t>som</a:t>
            </a:r>
            <a:r>
              <a:rPr lang="en-US" sz="2799" b="1" dirty="0">
                <a:solidFill>
                  <a:srgbClr val="000000"/>
                </a:solidFill>
                <a:latin typeface="Verdana 3 Bold"/>
                <a:ea typeface="Verdana 3 Bold"/>
                <a:cs typeface="Verdana 3 Bold"/>
                <a:sym typeface="Verdana 3 Bold"/>
              </a:rPr>
              <a:t> visas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DBFC8"/>
        </a:solidFill>
        <a:effectLst/>
      </p:bgPr>
    </p:bg>
    <p:spTree>
      <p:nvGrpSpPr>
        <p:cNvPr id="1" name=""/>
        <p:cNvGrpSpPr/>
        <p:nvPr/>
      </p:nvGrpSpPr>
      <p:grpSpPr>
        <a:xfrm>
          <a:off x="0" y="0"/>
          <a:ext cx="0" cy="0"/>
          <a:chOff x="0" y="0"/>
          <a:chExt cx="0" cy="0"/>
        </a:xfrm>
      </p:grpSpPr>
      <p:sp>
        <p:nvSpPr>
          <p:cNvPr id="2" name="TextBox 2"/>
          <p:cNvSpPr txBox="1"/>
          <p:nvPr/>
        </p:nvSpPr>
        <p:spPr>
          <a:xfrm>
            <a:off x="5973514" y="4652327"/>
            <a:ext cx="6340971" cy="840358"/>
          </a:xfrm>
          <a:prstGeom prst="rect">
            <a:avLst/>
          </a:prstGeom>
        </p:spPr>
        <p:txBody>
          <a:bodyPr lIns="0" tIns="0" rIns="0" bIns="0" rtlCol="0" anchor="t">
            <a:spAutoFit/>
          </a:bodyPr>
          <a:lstStyle/>
          <a:p>
            <a:pPr algn="ctr">
              <a:lnSpc>
                <a:spcPts val="7279"/>
              </a:lnSpc>
            </a:pPr>
            <a:r>
              <a:rPr lang="en-US" sz="5199" dirty="0" err="1">
                <a:solidFill>
                  <a:srgbClr val="000000"/>
                </a:solidFill>
                <a:latin typeface="Verdana 1"/>
                <a:ea typeface="Verdana 1"/>
                <a:cs typeface="Verdana 1"/>
                <a:sym typeface="Verdana 1"/>
              </a:rPr>
              <a:t>Telefonbedräge</a:t>
            </a:r>
            <a:endParaRPr lang="en-US" sz="5199" dirty="0">
              <a:solidFill>
                <a:srgbClr val="000000"/>
              </a:solidFill>
              <a:latin typeface="Verdana 1"/>
              <a:ea typeface="Verdana 1"/>
              <a:cs typeface="Verdana 1"/>
              <a:sym typeface="Verdana 1"/>
            </a:endParaRPr>
          </a:p>
        </p:txBody>
      </p:sp>
      <p:sp>
        <p:nvSpPr>
          <p:cNvPr id="5" name="textruta 4">
            <a:extLst>
              <a:ext uri="{FF2B5EF4-FFF2-40B4-BE49-F238E27FC236}">
                <a16:creationId xmlns:a16="http://schemas.microsoft.com/office/drawing/2014/main" id="{22F375EF-6267-23CF-067B-91FFB09DC70E}"/>
              </a:ext>
            </a:extLst>
          </p:cNvPr>
          <p:cNvSpPr txBox="1"/>
          <p:nvPr/>
        </p:nvSpPr>
        <p:spPr>
          <a:xfrm>
            <a:off x="6553200" y="1227481"/>
            <a:ext cx="9144000" cy="369332"/>
          </a:xfrm>
          <a:prstGeom prst="rect">
            <a:avLst/>
          </a:prstGeom>
          <a:noFill/>
        </p:spPr>
        <p:txBody>
          <a:bodyPr wrap="square">
            <a:spAutoFit/>
          </a:bodyPr>
          <a:lstStyle/>
          <a:p>
            <a:r>
              <a:rPr lang="sv-SE" dirty="0">
                <a:hlinkClick r:id="rId2"/>
              </a:rPr>
              <a:t>Hör den misstänkte bedragarens telefonsamtal version 1</a:t>
            </a:r>
            <a:endParaRPr lang="sv-SE" dirty="0"/>
          </a:p>
        </p:txBody>
      </p:sp>
      <p:pic>
        <p:nvPicPr>
          <p:cNvPr id="7" name="Bildobjekt 6" descr="En bild som visar bil, fordon, text, Landfordon&#10;&#10;AI-genererat innehåll kan vara felaktigt.">
            <a:extLst>
              <a:ext uri="{FF2B5EF4-FFF2-40B4-BE49-F238E27FC236}">
                <a16:creationId xmlns:a16="http://schemas.microsoft.com/office/drawing/2014/main" id="{3EF0C8E0-FFA1-A27D-EC9D-91379421F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6448" y="1896376"/>
            <a:ext cx="12835102" cy="719261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DBFC8"/>
        </a:solidFill>
        <a:effectLst/>
      </p:bgPr>
    </p:bg>
    <p:spTree>
      <p:nvGrpSpPr>
        <p:cNvPr id="1" name=""/>
        <p:cNvGrpSpPr/>
        <p:nvPr/>
      </p:nvGrpSpPr>
      <p:grpSpPr>
        <a:xfrm>
          <a:off x="0" y="0"/>
          <a:ext cx="0" cy="0"/>
          <a:chOff x="0" y="0"/>
          <a:chExt cx="0" cy="0"/>
        </a:xfrm>
      </p:grpSpPr>
      <p:sp>
        <p:nvSpPr>
          <p:cNvPr id="2" name="TextBox 2"/>
          <p:cNvSpPr txBox="1"/>
          <p:nvPr/>
        </p:nvSpPr>
        <p:spPr>
          <a:xfrm>
            <a:off x="1511548" y="5687219"/>
            <a:ext cx="15264904" cy="1099820"/>
          </a:xfrm>
          <a:prstGeom prst="rect">
            <a:avLst/>
          </a:prstGeom>
        </p:spPr>
        <p:txBody>
          <a:bodyPr lIns="0" tIns="0" rIns="0" bIns="0" rtlCol="0" anchor="t">
            <a:spAutoFit/>
          </a:bodyPr>
          <a:lstStyle/>
          <a:p>
            <a:pPr algn="l">
              <a:lnSpc>
                <a:spcPts val="4480"/>
              </a:lnSpc>
            </a:pPr>
            <a:endParaRPr dirty="0"/>
          </a:p>
          <a:p>
            <a:pPr marL="690881" lvl="1" indent="-345440" algn="l">
              <a:lnSpc>
                <a:spcPts val="4480"/>
              </a:lnSpc>
              <a:buFont typeface="Arial"/>
              <a:buChar char="•"/>
            </a:pPr>
            <a:r>
              <a:rPr lang="en-US" sz="3200" dirty="0">
                <a:solidFill>
                  <a:srgbClr val="000000"/>
                </a:solidFill>
                <a:latin typeface="Verdana 1"/>
                <a:ea typeface="Verdana 1"/>
                <a:cs typeface="Verdana 1"/>
                <a:sym typeface="Verdana 1"/>
              </a:rPr>
              <a:t>Tar </a:t>
            </a:r>
            <a:r>
              <a:rPr lang="en-US" sz="3200" dirty="0" err="1">
                <a:solidFill>
                  <a:srgbClr val="000000"/>
                </a:solidFill>
                <a:latin typeface="Verdana 1"/>
                <a:ea typeface="Verdana 1"/>
                <a:cs typeface="Verdana 1"/>
                <a:sym typeface="Verdana 1"/>
              </a:rPr>
              <a:t>reda</a:t>
            </a:r>
            <a:r>
              <a:rPr lang="en-US" sz="3200" dirty="0">
                <a:solidFill>
                  <a:srgbClr val="000000"/>
                </a:solidFill>
                <a:latin typeface="Verdana 1"/>
                <a:ea typeface="Verdana 1"/>
                <a:cs typeface="Verdana 1"/>
                <a:sym typeface="Verdana 1"/>
              </a:rPr>
              <a:t> </a:t>
            </a:r>
            <a:r>
              <a:rPr lang="en-US" sz="3200" dirty="0" err="1">
                <a:solidFill>
                  <a:srgbClr val="000000"/>
                </a:solidFill>
                <a:latin typeface="Verdana 1"/>
                <a:ea typeface="Verdana 1"/>
                <a:cs typeface="Verdana 1"/>
                <a:sym typeface="Verdana 1"/>
              </a:rPr>
              <a:t>på</a:t>
            </a:r>
            <a:r>
              <a:rPr lang="en-US" sz="3200" dirty="0">
                <a:solidFill>
                  <a:srgbClr val="000000"/>
                </a:solidFill>
                <a:latin typeface="Verdana 1"/>
                <a:ea typeface="Verdana 1"/>
                <a:cs typeface="Verdana 1"/>
                <a:sym typeface="Verdana 1"/>
              </a:rPr>
              <a:t> </a:t>
            </a:r>
            <a:r>
              <a:rPr lang="en-US" sz="3200" dirty="0" err="1">
                <a:solidFill>
                  <a:srgbClr val="000000"/>
                </a:solidFill>
                <a:latin typeface="Verdana 1"/>
                <a:ea typeface="Verdana 1"/>
                <a:cs typeface="Verdana 1"/>
                <a:sym typeface="Verdana 1"/>
              </a:rPr>
              <a:t>att</a:t>
            </a:r>
            <a:r>
              <a:rPr lang="en-US" sz="3200" dirty="0">
                <a:solidFill>
                  <a:srgbClr val="000000"/>
                </a:solidFill>
                <a:latin typeface="Verdana 1"/>
                <a:ea typeface="Verdana 1"/>
                <a:cs typeface="Verdana 1"/>
                <a:sym typeface="Verdana 1"/>
              </a:rPr>
              <a:t> hon </a:t>
            </a:r>
            <a:r>
              <a:rPr lang="en-US" sz="3200" dirty="0" err="1">
                <a:solidFill>
                  <a:srgbClr val="000000"/>
                </a:solidFill>
                <a:latin typeface="Verdana 1"/>
                <a:ea typeface="Verdana 1"/>
                <a:cs typeface="Verdana 1"/>
                <a:sym typeface="Verdana 1"/>
              </a:rPr>
              <a:t>är</a:t>
            </a:r>
            <a:r>
              <a:rPr lang="en-US" sz="3200" dirty="0">
                <a:solidFill>
                  <a:srgbClr val="000000"/>
                </a:solidFill>
                <a:latin typeface="Verdana 1"/>
                <a:ea typeface="Verdana 1"/>
                <a:cs typeface="Verdana 1"/>
                <a:sym typeface="Verdana 1"/>
              </a:rPr>
              <a:t> </a:t>
            </a:r>
            <a:r>
              <a:rPr lang="en-US" sz="3200" dirty="0" err="1">
                <a:solidFill>
                  <a:srgbClr val="000000"/>
                </a:solidFill>
                <a:latin typeface="Verdana 1"/>
                <a:ea typeface="Verdana 1"/>
                <a:cs typeface="Verdana 1"/>
                <a:sym typeface="Verdana 1"/>
              </a:rPr>
              <a:t>hemma</a:t>
            </a:r>
            <a:r>
              <a:rPr lang="en-US" sz="3200" dirty="0">
                <a:solidFill>
                  <a:srgbClr val="000000"/>
                </a:solidFill>
                <a:latin typeface="Verdana 1"/>
                <a:ea typeface="Verdana 1"/>
                <a:cs typeface="Verdana 1"/>
                <a:sym typeface="Verdana 1"/>
              </a:rPr>
              <a:t> &amp; </a:t>
            </a:r>
            <a:r>
              <a:rPr lang="en-US" sz="3200" dirty="0" err="1">
                <a:solidFill>
                  <a:srgbClr val="000000"/>
                </a:solidFill>
                <a:latin typeface="Verdana 1"/>
                <a:ea typeface="Verdana 1"/>
                <a:cs typeface="Verdana 1"/>
                <a:sym typeface="Verdana 1"/>
              </a:rPr>
              <a:t>låtsas</a:t>
            </a:r>
            <a:r>
              <a:rPr lang="en-US" sz="3200" dirty="0">
                <a:solidFill>
                  <a:srgbClr val="000000"/>
                </a:solidFill>
                <a:latin typeface="Verdana 1"/>
                <a:ea typeface="Verdana 1"/>
                <a:cs typeface="Verdana 1"/>
                <a:sym typeface="Verdana 1"/>
              </a:rPr>
              <a:t> </a:t>
            </a:r>
            <a:r>
              <a:rPr lang="en-US" sz="3200" dirty="0" err="1">
                <a:solidFill>
                  <a:srgbClr val="000000"/>
                </a:solidFill>
                <a:latin typeface="Verdana 1"/>
                <a:ea typeface="Verdana 1"/>
                <a:cs typeface="Verdana 1"/>
                <a:sym typeface="Verdana 1"/>
              </a:rPr>
              <a:t>att</a:t>
            </a:r>
            <a:r>
              <a:rPr lang="en-US" sz="3200" dirty="0">
                <a:solidFill>
                  <a:srgbClr val="000000"/>
                </a:solidFill>
                <a:latin typeface="Verdana 1"/>
                <a:ea typeface="Verdana 1"/>
                <a:cs typeface="Verdana 1"/>
                <a:sym typeface="Verdana 1"/>
              </a:rPr>
              <a:t> det </a:t>
            </a:r>
            <a:r>
              <a:rPr lang="en-US" sz="3200" dirty="0" err="1">
                <a:solidFill>
                  <a:srgbClr val="000000"/>
                </a:solidFill>
                <a:latin typeface="Verdana 1"/>
                <a:ea typeface="Verdana 1"/>
                <a:cs typeface="Verdana 1"/>
                <a:sym typeface="Verdana 1"/>
              </a:rPr>
              <a:t>finns</a:t>
            </a:r>
            <a:r>
              <a:rPr lang="en-US" sz="3200" dirty="0">
                <a:solidFill>
                  <a:srgbClr val="000000"/>
                </a:solidFill>
                <a:latin typeface="Verdana 1"/>
                <a:ea typeface="Verdana 1"/>
                <a:cs typeface="Verdana 1"/>
                <a:sym typeface="Verdana 1"/>
              </a:rPr>
              <a:t> GPS i </a:t>
            </a:r>
            <a:r>
              <a:rPr lang="en-US" sz="3200" dirty="0" err="1">
                <a:solidFill>
                  <a:srgbClr val="000000"/>
                </a:solidFill>
                <a:latin typeface="Verdana 1"/>
                <a:ea typeface="Verdana 1"/>
                <a:cs typeface="Verdana 1"/>
                <a:sym typeface="Verdana 1"/>
              </a:rPr>
              <a:t>dosan</a:t>
            </a:r>
            <a:endParaRPr lang="en-US" sz="3200" dirty="0">
              <a:solidFill>
                <a:srgbClr val="000000"/>
              </a:solidFill>
              <a:latin typeface="Verdana 1"/>
              <a:ea typeface="Verdana 1"/>
              <a:cs typeface="Verdana 1"/>
              <a:sym typeface="Verdana 1"/>
            </a:endParaRPr>
          </a:p>
        </p:txBody>
      </p:sp>
      <p:sp>
        <p:nvSpPr>
          <p:cNvPr id="3" name="TextBox 3"/>
          <p:cNvSpPr txBox="1"/>
          <p:nvPr/>
        </p:nvSpPr>
        <p:spPr>
          <a:xfrm>
            <a:off x="1511548" y="2559209"/>
            <a:ext cx="15264904" cy="1099820"/>
          </a:xfrm>
          <a:prstGeom prst="rect">
            <a:avLst/>
          </a:prstGeom>
        </p:spPr>
        <p:txBody>
          <a:bodyPr lIns="0" tIns="0" rIns="0" bIns="0" rtlCol="0" anchor="t">
            <a:spAutoFit/>
          </a:bodyPr>
          <a:lstStyle/>
          <a:p>
            <a:pPr algn="l">
              <a:lnSpc>
                <a:spcPts val="4480"/>
              </a:lnSpc>
            </a:pPr>
            <a:endParaRPr dirty="0"/>
          </a:p>
          <a:p>
            <a:pPr marL="690881" lvl="1" indent="-345440" algn="l">
              <a:lnSpc>
                <a:spcPts val="4480"/>
              </a:lnSpc>
              <a:buFont typeface="Arial"/>
              <a:buChar char="•"/>
            </a:pPr>
            <a:r>
              <a:rPr lang="en-US" sz="3200" dirty="0">
                <a:solidFill>
                  <a:srgbClr val="000000"/>
                </a:solidFill>
                <a:latin typeface="Verdana 1"/>
                <a:ea typeface="Verdana 1"/>
                <a:cs typeface="Verdana 1"/>
                <a:sym typeface="Verdana 1"/>
              </a:rPr>
              <a:t>Ringer </a:t>
            </a:r>
            <a:r>
              <a:rPr lang="en-US" sz="3200" dirty="0" err="1">
                <a:solidFill>
                  <a:srgbClr val="000000"/>
                </a:solidFill>
                <a:latin typeface="Verdana 1"/>
                <a:ea typeface="Verdana 1"/>
                <a:cs typeface="Verdana 1"/>
                <a:sym typeface="Verdana 1"/>
              </a:rPr>
              <a:t>från</a:t>
            </a:r>
            <a:r>
              <a:rPr lang="en-US" sz="3200" dirty="0">
                <a:solidFill>
                  <a:srgbClr val="000000"/>
                </a:solidFill>
                <a:latin typeface="Verdana 1"/>
                <a:ea typeface="Verdana 1"/>
                <a:cs typeface="Verdana 1"/>
                <a:sym typeface="Verdana 1"/>
              </a:rPr>
              <a:t> “</a:t>
            </a:r>
            <a:r>
              <a:rPr lang="en-US" sz="3200" dirty="0" err="1">
                <a:solidFill>
                  <a:srgbClr val="000000"/>
                </a:solidFill>
                <a:latin typeface="Verdana 1"/>
                <a:ea typeface="Verdana 1"/>
                <a:cs typeface="Verdana 1"/>
                <a:sym typeface="Verdana 1"/>
              </a:rPr>
              <a:t>Sparbankerna</a:t>
            </a:r>
            <a:r>
              <a:rPr lang="en-US" sz="3200" dirty="0">
                <a:solidFill>
                  <a:srgbClr val="000000"/>
                </a:solidFill>
                <a:latin typeface="Verdana 1"/>
                <a:ea typeface="Verdana 1"/>
                <a:cs typeface="Verdana 1"/>
                <a:sym typeface="Verdana 1"/>
              </a:rPr>
              <a:t>”</a:t>
            </a:r>
          </a:p>
        </p:txBody>
      </p:sp>
      <p:sp>
        <p:nvSpPr>
          <p:cNvPr id="4" name="TextBox 4"/>
          <p:cNvSpPr txBox="1"/>
          <p:nvPr/>
        </p:nvSpPr>
        <p:spPr>
          <a:xfrm>
            <a:off x="1511548" y="3601879"/>
            <a:ext cx="15264904" cy="1661795"/>
          </a:xfrm>
          <a:prstGeom prst="rect">
            <a:avLst/>
          </a:prstGeom>
        </p:spPr>
        <p:txBody>
          <a:bodyPr lIns="0" tIns="0" rIns="0" bIns="0" rtlCol="0" anchor="t">
            <a:spAutoFit/>
          </a:bodyPr>
          <a:lstStyle/>
          <a:p>
            <a:pPr algn="l">
              <a:lnSpc>
                <a:spcPts val="4480"/>
              </a:lnSpc>
            </a:pPr>
            <a:endParaRPr dirty="0"/>
          </a:p>
          <a:p>
            <a:pPr marL="690881" lvl="1" indent="-345440" algn="l">
              <a:lnSpc>
                <a:spcPts val="4480"/>
              </a:lnSpc>
              <a:buFont typeface="Arial"/>
              <a:buChar char="•"/>
            </a:pPr>
            <a:r>
              <a:rPr lang="en-US" sz="3200" dirty="0" err="1">
                <a:solidFill>
                  <a:srgbClr val="000000"/>
                </a:solidFill>
                <a:latin typeface="Verdana 1"/>
                <a:ea typeface="Verdana 1"/>
                <a:cs typeface="Verdana 1"/>
                <a:sym typeface="Verdana 1"/>
              </a:rPr>
              <a:t>Säger</a:t>
            </a:r>
            <a:r>
              <a:rPr lang="en-US" sz="3200" dirty="0">
                <a:solidFill>
                  <a:srgbClr val="000000"/>
                </a:solidFill>
                <a:latin typeface="Verdana 1"/>
                <a:ea typeface="Verdana 1"/>
                <a:cs typeface="Verdana 1"/>
                <a:sym typeface="Verdana 1"/>
              </a:rPr>
              <a:t> datum och </a:t>
            </a:r>
            <a:r>
              <a:rPr lang="en-US" sz="3200" dirty="0" err="1">
                <a:solidFill>
                  <a:srgbClr val="000000"/>
                </a:solidFill>
                <a:latin typeface="Verdana 1"/>
                <a:ea typeface="Verdana 1"/>
                <a:cs typeface="Verdana 1"/>
                <a:sym typeface="Verdana 1"/>
              </a:rPr>
              <a:t>år</a:t>
            </a:r>
            <a:r>
              <a:rPr lang="en-US" sz="3200" dirty="0">
                <a:solidFill>
                  <a:srgbClr val="000000"/>
                </a:solidFill>
                <a:latin typeface="Verdana 1"/>
                <a:ea typeface="Verdana 1"/>
                <a:cs typeface="Verdana 1"/>
                <a:sym typeface="Verdana 1"/>
              </a:rPr>
              <a:t> för </a:t>
            </a:r>
            <a:r>
              <a:rPr lang="en-US" sz="3200" dirty="0" err="1">
                <a:solidFill>
                  <a:srgbClr val="000000"/>
                </a:solidFill>
                <a:latin typeface="Verdana 1"/>
                <a:ea typeface="Verdana 1"/>
                <a:cs typeface="Verdana 1"/>
                <a:sym typeface="Verdana 1"/>
              </a:rPr>
              <a:t>förtroende</a:t>
            </a:r>
            <a:endParaRPr lang="en-US" sz="3200" dirty="0">
              <a:solidFill>
                <a:srgbClr val="000000"/>
              </a:solidFill>
              <a:latin typeface="Verdana 1"/>
              <a:ea typeface="Verdana 1"/>
              <a:cs typeface="Verdana 1"/>
              <a:sym typeface="Verdana 1"/>
            </a:endParaRPr>
          </a:p>
          <a:p>
            <a:pPr algn="l">
              <a:lnSpc>
                <a:spcPts val="4480"/>
              </a:lnSpc>
            </a:pPr>
            <a:endParaRPr lang="en-US" sz="3200" dirty="0">
              <a:solidFill>
                <a:srgbClr val="000000"/>
              </a:solidFill>
              <a:latin typeface="Verdana 1"/>
              <a:ea typeface="Verdana 1"/>
              <a:cs typeface="Verdana 1"/>
              <a:sym typeface="Verdana 1"/>
            </a:endParaRPr>
          </a:p>
        </p:txBody>
      </p:sp>
      <p:sp>
        <p:nvSpPr>
          <p:cNvPr id="5" name="TextBox 5"/>
          <p:cNvSpPr txBox="1"/>
          <p:nvPr/>
        </p:nvSpPr>
        <p:spPr>
          <a:xfrm>
            <a:off x="1511548" y="5206524"/>
            <a:ext cx="15264904" cy="537845"/>
          </a:xfrm>
          <a:prstGeom prst="rect">
            <a:avLst/>
          </a:prstGeom>
        </p:spPr>
        <p:txBody>
          <a:bodyPr lIns="0" tIns="0" rIns="0" bIns="0" rtlCol="0" anchor="t">
            <a:spAutoFit/>
          </a:bodyPr>
          <a:lstStyle/>
          <a:p>
            <a:pPr marL="690881" lvl="1" indent="-345440" algn="l">
              <a:lnSpc>
                <a:spcPts val="4480"/>
              </a:lnSpc>
              <a:buFont typeface="Arial"/>
              <a:buChar char="•"/>
            </a:pPr>
            <a:r>
              <a:rPr lang="en-US" sz="3200" dirty="0" err="1">
                <a:solidFill>
                  <a:srgbClr val="000000"/>
                </a:solidFill>
                <a:latin typeface="Verdana 1"/>
                <a:ea typeface="Verdana 1"/>
                <a:cs typeface="Verdana 1"/>
                <a:sym typeface="Verdana 1"/>
              </a:rPr>
              <a:t>Snappar</a:t>
            </a:r>
            <a:r>
              <a:rPr lang="en-US" sz="3200" dirty="0">
                <a:solidFill>
                  <a:srgbClr val="000000"/>
                </a:solidFill>
                <a:latin typeface="Verdana 1"/>
                <a:ea typeface="Verdana 1"/>
                <a:cs typeface="Verdana 1"/>
                <a:sym typeface="Verdana 1"/>
              </a:rPr>
              <a:t> </a:t>
            </a:r>
            <a:r>
              <a:rPr lang="en-US" sz="3200" dirty="0" err="1">
                <a:solidFill>
                  <a:srgbClr val="000000"/>
                </a:solidFill>
                <a:latin typeface="Verdana 1"/>
                <a:ea typeface="Verdana 1"/>
                <a:cs typeface="Verdana 1"/>
                <a:sym typeface="Verdana 1"/>
              </a:rPr>
              <a:t>upp</a:t>
            </a:r>
            <a:r>
              <a:rPr lang="en-US" sz="3200" dirty="0">
                <a:solidFill>
                  <a:srgbClr val="000000"/>
                </a:solidFill>
                <a:latin typeface="Verdana 1"/>
                <a:ea typeface="Verdana 1"/>
                <a:cs typeface="Verdana 1"/>
                <a:sym typeface="Verdana 1"/>
              </a:rPr>
              <a:t> </a:t>
            </a:r>
            <a:r>
              <a:rPr lang="en-US" sz="3200" dirty="0" err="1">
                <a:solidFill>
                  <a:srgbClr val="000000"/>
                </a:solidFill>
                <a:latin typeface="Verdana 1"/>
                <a:ea typeface="Verdana 1"/>
                <a:cs typeface="Verdana 1"/>
                <a:sym typeface="Verdana 1"/>
              </a:rPr>
              <a:t>att</a:t>
            </a:r>
            <a:r>
              <a:rPr lang="en-US" sz="3200" dirty="0">
                <a:solidFill>
                  <a:srgbClr val="000000"/>
                </a:solidFill>
                <a:latin typeface="Verdana 1"/>
                <a:ea typeface="Verdana 1"/>
                <a:cs typeface="Verdana 1"/>
                <a:sym typeface="Verdana 1"/>
              </a:rPr>
              <a:t> hon ska </a:t>
            </a:r>
            <a:r>
              <a:rPr lang="en-US" sz="3200" dirty="0" err="1">
                <a:solidFill>
                  <a:srgbClr val="000000"/>
                </a:solidFill>
                <a:latin typeface="Verdana 1"/>
                <a:ea typeface="Verdana 1"/>
                <a:cs typeface="Verdana 1"/>
                <a:sym typeface="Verdana 1"/>
              </a:rPr>
              <a:t>träffa</a:t>
            </a:r>
            <a:r>
              <a:rPr lang="en-US" sz="3200" dirty="0">
                <a:solidFill>
                  <a:srgbClr val="000000"/>
                </a:solidFill>
                <a:latin typeface="Verdana 1"/>
                <a:ea typeface="Verdana 1"/>
                <a:cs typeface="Verdana 1"/>
                <a:sym typeface="Verdana 1"/>
              </a:rPr>
              <a:t> </a:t>
            </a:r>
            <a:r>
              <a:rPr lang="en-US" sz="3200" dirty="0" err="1">
                <a:solidFill>
                  <a:srgbClr val="000000"/>
                </a:solidFill>
                <a:latin typeface="Verdana 1"/>
                <a:ea typeface="Verdana 1"/>
                <a:cs typeface="Verdana 1"/>
                <a:sym typeface="Verdana 1"/>
              </a:rPr>
              <a:t>handläggare</a:t>
            </a:r>
            <a:r>
              <a:rPr lang="en-US" sz="3200" dirty="0">
                <a:solidFill>
                  <a:srgbClr val="000000"/>
                </a:solidFill>
                <a:latin typeface="Verdana 1"/>
                <a:ea typeface="Verdana 1"/>
                <a:cs typeface="Verdana 1"/>
                <a:sym typeface="Verdana 1"/>
              </a:rPr>
              <a:t> </a:t>
            </a:r>
            <a:r>
              <a:rPr lang="en-US" sz="3200" dirty="0" err="1">
                <a:solidFill>
                  <a:srgbClr val="000000"/>
                </a:solidFill>
                <a:latin typeface="Verdana 1"/>
                <a:ea typeface="Verdana 1"/>
                <a:cs typeface="Verdana 1"/>
                <a:sym typeface="Verdana 1"/>
              </a:rPr>
              <a:t>imorgon</a:t>
            </a:r>
            <a:r>
              <a:rPr lang="en-US" sz="3200" dirty="0">
                <a:solidFill>
                  <a:srgbClr val="000000"/>
                </a:solidFill>
                <a:latin typeface="Verdana 1"/>
                <a:ea typeface="Verdana 1"/>
                <a:cs typeface="Verdana 1"/>
                <a:sym typeface="Verdana 1"/>
              </a:rPr>
              <a:t> kl 13.00</a:t>
            </a:r>
          </a:p>
        </p:txBody>
      </p:sp>
      <p:sp>
        <p:nvSpPr>
          <p:cNvPr id="6" name="TextBox 6"/>
          <p:cNvSpPr txBox="1"/>
          <p:nvPr/>
        </p:nvSpPr>
        <p:spPr>
          <a:xfrm>
            <a:off x="1511548" y="7172484"/>
            <a:ext cx="15264904" cy="1099820"/>
          </a:xfrm>
          <a:prstGeom prst="rect">
            <a:avLst/>
          </a:prstGeom>
        </p:spPr>
        <p:txBody>
          <a:bodyPr lIns="0" tIns="0" rIns="0" bIns="0" rtlCol="0" anchor="t">
            <a:spAutoFit/>
          </a:bodyPr>
          <a:lstStyle/>
          <a:p>
            <a:pPr algn="l">
              <a:lnSpc>
                <a:spcPts val="4480"/>
              </a:lnSpc>
            </a:pPr>
            <a:endParaRPr dirty="0"/>
          </a:p>
          <a:p>
            <a:pPr marL="690881" lvl="1" indent="-345440" algn="l">
              <a:lnSpc>
                <a:spcPts val="4480"/>
              </a:lnSpc>
              <a:buFont typeface="Arial"/>
              <a:buChar char="•"/>
            </a:pPr>
            <a:r>
              <a:rPr lang="en-US" sz="3200" dirty="0" err="1">
                <a:solidFill>
                  <a:srgbClr val="000000"/>
                </a:solidFill>
                <a:latin typeface="Verdana 1"/>
                <a:ea typeface="Verdana 1"/>
                <a:cs typeface="Verdana 1"/>
                <a:sym typeface="Verdana 1"/>
              </a:rPr>
              <a:t>Skickar</a:t>
            </a:r>
            <a:r>
              <a:rPr lang="en-US" sz="3200" dirty="0">
                <a:solidFill>
                  <a:srgbClr val="000000"/>
                </a:solidFill>
                <a:latin typeface="Verdana 1"/>
                <a:ea typeface="Verdana 1"/>
                <a:cs typeface="Verdana 1"/>
                <a:sym typeface="Verdana 1"/>
              </a:rPr>
              <a:t> </a:t>
            </a:r>
            <a:r>
              <a:rPr lang="en-US" sz="3200" dirty="0" err="1">
                <a:solidFill>
                  <a:srgbClr val="000000"/>
                </a:solidFill>
                <a:latin typeface="Verdana 1"/>
                <a:ea typeface="Verdana 1"/>
                <a:cs typeface="Verdana 1"/>
                <a:sym typeface="Verdana 1"/>
              </a:rPr>
              <a:t>en</a:t>
            </a:r>
            <a:r>
              <a:rPr lang="en-US" sz="3200" dirty="0">
                <a:solidFill>
                  <a:srgbClr val="000000"/>
                </a:solidFill>
                <a:latin typeface="Verdana 1"/>
                <a:ea typeface="Verdana 1"/>
                <a:cs typeface="Verdana 1"/>
                <a:sym typeface="Verdana 1"/>
              </a:rPr>
              <a:t> “signal” </a:t>
            </a:r>
          </a:p>
        </p:txBody>
      </p:sp>
      <p:sp>
        <p:nvSpPr>
          <p:cNvPr id="7" name="TextBox 7"/>
          <p:cNvSpPr txBox="1"/>
          <p:nvPr/>
        </p:nvSpPr>
        <p:spPr>
          <a:xfrm>
            <a:off x="4715370" y="1617822"/>
            <a:ext cx="13542150" cy="885825"/>
          </a:xfrm>
          <a:prstGeom prst="rect">
            <a:avLst/>
          </a:prstGeom>
        </p:spPr>
        <p:txBody>
          <a:bodyPr lIns="0" tIns="0" rIns="0" bIns="0" rtlCol="0" anchor="t">
            <a:spAutoFit/>
          </a:bodyPr>
          <a:lstStyle/>
          <a:p>
            <a:pPr algn="l">
              <a:lnSpc>
                <a:spcPts val="6720"/>
              </a:lnSpc>
            </a:pPr>
            <a:r>
              <a:rPr lang="en-US" sz="5600" b="1" dirty="0">
                <a:solidFill>
                  <a:srgbClr val="000000"/>
                </a:solidFill>
                <a:latin typeface="Arial Bold"/>
                <a:ea typeface="Arial Bold"/>
                <a:cs typeface="Arial Bold"/>
                <a:sym typeface="Arial Bold"/>
              </a:rPr>
              <a:t>Strategi under </a:t>
            </a:r>
            <a:r>
              <a:rPr lang="en-US" sz="5600" b="1" dirty="0" err="1">
                <a:solidFill>
                  <a:srgbClr val="000000"/>
                </a:solidFill>
                <a:latin typeface="Arial Bold"/>
                <a:ea typeface="Arial Bold"/>
                <a:cs typeface="Arial Bold"/>
                <a:sym typeface="Arial Bold"/>
              </a:rPr>
              <a:t>samtalet</a:t>
            </a:r>
            <a:endParaRPr lang="en-US" sz="5600" b="1" dirty="0">
              <a:solidFill>
                <a:srgbClr val="000000"/>
              </a:solidFill>
              <a:latin typeface="Arial Bold"/>
              <a:ea typeface="Arial Bold"/>
              <a:cs typeface="Arial Bold"/>
              <a:sym typeface="Arial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DBFC8"/>
        </a:solidFill>
        <a:effectLst/>
      </p:bgPr>
    </p:bg>
    <p:spTree>
      <p:nvGrpSpPr>
        <p:cNvPr id="1" name=""/>
        <p:cNvGrpSpPr/>
        <p:nvPr/>
      </p:nvGrpSpPr>
      <p:grpSpPr>
        <a:xfrm>
          <a:off x="0" y="0"/>
          <a:ext cx="0" cy="0"/>
          <a:chOff x="0" y="0"/>
          <a:chExt cx="0" cy="0"/>
        </a:xfrm>
      </p:grpSpPr>
      <p:sp>
        <p:nvSpPr>
          <p:cNvPr id="2" name="TextBox 2"/>
          <p:cNvSpPr txBox="1"/>
          <p:nvPr/>
        </p:nvSpPr>
        <p:spPr>
          <a:xfrm>
            <a:off x="4745850" y="1254633"/>
            <a:ext cx="13542150" cy="1323975"/>
          </a:xfrm>
          <a:prstGeom prst="rect">
            <a:avLst/>
          </a:prstGeom>
        </p:spPr>
        <p:txBody>
          <a:bodyPr lIns="0" tIns="0" rIns="0" bIns="0" rtlCol="0" anchor="t">
            <a:spAutoFit/>
          </a:bodyPr>
          <a:lstStyle/>
          <a:p>
            <a:pPr algn="l">
              <a:lnSpc>
                <a:spcPts val="6959"/>
              </a:lnSpc>
            </a:pPr>
            <a:r>
              <a:rPr lang="en-US" sz="5800" b="1">
                <a:solidFill>
                  <a:srgbClr val="000000"/>
                </a:solidFill>
                <a:latin typeface="Verdana 3 Bold"/>
                <a:ea typeface="Verdana 3 Bold"/>
                <a:cs typeface="Verdana 3 Bold"/>
                <a:sym typeface="Verdana 3 Bold"/>
              </a:rPr>
              <a:t>Bedrägeri</a:t>
            </a:r>
          </a:p>
          <a:p>
            <a:pPr algn="l">
              <a:lnSpc>
                <a:spcPts val="3600"/>
              </a:lnSpc>
            </a:pPr>
            <a:r>
              <a:rPr lang="en-US" sz="3000" b="1">
                <a:solidFill>
                  <a:srgbClr val="000000"/>
                </a:solidFill>
                <a:latin typeface="Verdana 3 Bold"/>
                <a:ea typeface="Verdana 3 Bold"/>
                <a:cs typeface="Verdana 3 Bold"/>
                <a:sym typeface="Verdana 3 Bold"/>
              </a:rPr>
              <a:t>Telefon</a:t>
            </a:r>
          </a:p>
        </p:txBody>
      </p:sp>
      <p:sp>
        <p:nvSpPr>
          <p:cNvPr id="3" name="TextBox 3"/>
          <p:cNvSpPr txBox="1"/>
          <p:nvPr/>
        </p:nvSpPr>
        <p:spPr>
          <a:xfrm>
            <a:off x="2124523" y="2530983"/>
            <a:ext cx="14038955" cy="6784467"/>
          </a:xfrm>
          <a:prstGeom prst="rect">
            <a:avLst/>
          </a:prstGeom>
        </p:spPr>
        <p:txBody>
          <a:bodyPr lIns="0" tIns="0" rIns="0" bIns="0" rtlCol="0" anchor="t">
            <a:spAutoFit/>
          </a:bodyPr>
          <a:lstStyle/>
          <a:p>
            <a:pPr algn="l">
              <a:lnSpc>
                <a:spcPts val="3863"/>
              </a:lnSpc>
            </a:pPr>
            <a:endParaRPr/>
          </a:p>
          <a:p>
            <a:pPr marL="954785" lvl="1" indent="-477393" algn="l">
              <a:lnSpc>
                <a:spcPts val="3863"/>
              </a:lnSpc>
              <a:buFont typeface="Arial"/>
              <a:buChar char="•"/>
            </a:pPr>
            <a:r>
              <a:rPr lang="en-US" sz="2799" b="1">
                <a:solidFill>
                  <a:srgbClr val="000000"/>
                </a:solidFill>
                <a:latin typeface="Verdana 3 Bold"/>
                <a:ea typeface="Verdana 3 Bold"/>
                <a:cs typeface="Verdana 3 Bold"/>
                <a:sym typeface="Verdana 3 Bold"/>
              </a:rPr>
              <a:t>Lägg på luren om någon ringer och du känner dig osäker.</a:t>
            </a:r>
            <a:r>
              <a:rPr lang="en-US" sz="2799">
                <a:solidFill>
                  <a:srgbClr val="000000"/>
                </a:solidFill>
                <a:latin typeface="Verdana 3"/>
                <a:ea typeface="Verdana 3"/>
                <a:cs typeface="Verdana 3"/>
                <a:sym typeface="Verdana 3"/>
              </a:rPr>
              <a:t> Du behöver inte vara artig.</a:t>
            </a:r>
          </a:p>
          <a:p>
            <a:pPr algn="l">
              <a:lnSpc>
                <a:spcPts val="3863"/>
              </a:lnSpc>
            </a:pPr>
            <a:endParaRPr lang="en-US" sz="2799">
              <a:solidFill>
                <a:srgbClr val="000000"/>
              </a:solidFill>
              <a:latin typeface="Verdana 3"/>
              <a:ea typeface="Verdana 3"/>
              <a:cs typeface="Verdana 3"/>
              <a:sym typeface="Verdana 3"/>
            </a:endParaRPr>
          </a:p>
          <a:p>
            <a:pPr marL="954785" lvl="1" indent="-477393" algn="l">
              <a:lnSpc>
                <a:spcPts val="3863"/>
              </a:lnSpc>
              <a:buFont typeface="Arial"/>
              <a:buChar char="•"/>
            </a:pPr>
            <a:r>
              <a:rPr lang="en-US" sz="2799" b="1">
                <a:solidFill>
                  <a:srgbClr val="000000"/>
                </a:solidFill>
                <a:latin typeface="Verdana 3 Bold"/>
                <a:ea typeface="Verdana 3 Bold"/>
                <a:cs typeface="Verdana 3 Bold"/>
                <a:sym typeface="Verdana 3 Bold"/>
              </a:rPr>
              <a:t>Ring upp till kända nummer. </a:t>
            </a:r>
            <a:r>
              <a:rPr lang="en-US" sz="2799">
                <a:solidFill>
                  <a:srgbClr val="000000"/>
                </a:solidFill>
                <a:latin typeface="Verdana 3"/>
                <a:ea typeface="Verdana 3"/>
                <a:cs typeface="Verdana 3"/>
                <a:sym typeface="Verdana 3"/>
              </a:rPr>
              <a:t>De kan förställa rösten.</a:t>
            </a:r>
          </a:p>
          <a:p>
            <a:pPr algn="l">
              <a:lnSpc>
                <a:spcPts val="3863"/>
              </a:lnSpc>
            </a:pPr>
            <a:endParaRPr lang="en-US" sz="2799">
              <a:solidFill>
                <a:srgbClr val="000000"/>
              </a:solidFill>
              <a:latin typeface="Verdana 3"/>
              <a:ea typeface="Verdana 3"/>
              <a:cs typeface="Verdana 3"/>
              <a:sym typeface="Verdana 3"/>
            </a:endParaRPr>
          </a:p>
          <a:p>
            <a:pPr marL="954785" lvl="1" indent="-477393" algn="l">
              <a:lnSpc>
                <a:spcPts val="3863"/>
              </a:lnSpc>
              <a:buFont typeface="Arial"/>
              <a:buChar char="•"/>
            </a:pPr>
            <a:r>
              <a:rPr lang="en-US" sz="2799" b="1">
                <a:solidFill>
                  <a:srgbClr val="000000"/>
                </a:solidFill>
                <a:latin typeface="Verdana 3 Bold"/>
                <a:ea typeface="Verdana 3 Bold"/>
                <a:cs typeface="Verdana 3 Bold"/>
                <a:sym typeface="Verdana 3 Bold"/>
              </a:rPr>
              <a:t>Logga inte in. </a:t>
            </a:r>
            <a:r>
              <a:rPr lang="en-US" sz="2799">
                <a:solidFill>
                  <a:srgbClr val="000000"/>
                </a:solidFill>
                <a:latin typeface="Verdana 3"/>
                <a:ea typeface="Verdana 3"/>
                <a:cs typeface="Verdana 3"/>
                <a:sym typeface="Verdana 3"/>
              </a:rPr>
              <a:t>Logga aldrig in med BankID om någon ringer upp och uppmanar dig om det. Lämna inte heller ut koder från bankdosa eller till betalkort</a:t>
            </a:r>
          </a:p>
          <a:p>
            <a:pPr algn="l">
              <a:lnSpc>
                <a:spcPts val="3863"/>
              </a:lnSpc>
            </a:pPr>
            <a:endParaRPr lang="en-US" sz="2799">
              <a:solidFill>
                <a:srgbClr val="000000"/>
              </a:solidFill>
              <a:latin typeface="Verdana 3"/>
              <a:ea typeface="Verdana 3"/>
              <a:cs typeface="Verdana 3"/>
              <a:sym typeface="Verdana 3"/>
            </a:endParaRPr>
          </a:p>
          <a:p>
            <a:pPr marL="954785" lvl="1" indent="-477393" algn="l">
              <a:lnSpc>
                <a:spcPts val="3863"/>
              </a:lnSpc>
              <a:buFont typeface="Arial"/>
              <a:buChar char="•"/>
            </a:pPr>
            <a:r>
              <a:rPr lang="en-US" sz="2799" b="1">
                <a:solidFill>
                  <a:srgbClr val="000000"/>
                </a:solidFill>
                <a:latin typeface="Verdana 3 Bold"/>
                <a:ea typeface="Verdana 3 Bold"/>
                <a:cs typeface="Verdana 3 Bold"/>
                <a:sym typeface="Verdana 3 Bold"/>
              </a:rPr>
              <a:t>Samtal från banken är aldrig under stress. </a:t>
            </a:r>
            <a:r>
              <a:rPr lang="en-US" sz="2799">
                <a:solidFill>
                  <a:srgbClr val="000000"/>
                </a:solidFill>
                <a:latin typeface="Verdana 3"/>
                <a:ea typeface="Verdana 3"/>
                <a:cs typeface="Verdana 3"/>
                <a:sym typeface="Verdana 3"/>
              </a:rPr>
              <a:t>De ringer inte upp dig. Du kan få ett medelande i din internet bank eller på brev att du ska ringa kundtjänst. Då ska du ringa telefonnummret som du känner till. </a:t>
            </a:r>
          </a:p>
          <a:p>
            <a:pPr marL="955040" lvl="1" indent="-477520" algn="l">
              <a:lnSpc>
                <a:spcPts val="3863"/>
              </a:lnSpc>
            </a:pPr>
            <a:endParaRPr lang="en-US" sz="2799">
              <a:solidFill>
                <a:srgbClr val="000000"/>
              </a:solidFill>
              <a:latin typeface="Verdana 3"/>
              <a:ea typeface="Verdana 3"/>
              <a:cs typeface="Verdana 3"/>
              <a:sym typeface="Verdana 3"/>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DBFC8"/>
        </a:solidFill>
        <a:effectLst/>
      </p:bgPr>
    </p:bg>
    <p:spTree>
      <p:nvGrpSpPr>
        <p:cNvPr id="1" name=""/>
        <p:cNvGrpSpPr/>
        <p:nvPr/>
      </p:nvGrpSpPr>
      <p:grpSpPr>
        <a:xfrm>
          <a:off x="0" y="0"/>
          <a:ext cx="0" cy="0"/>
          <a:chOff x="0" y="0"/>
          <a:chExt cx="0" cy="0"/>
        </a:xfrm>
      </p:grpSpPr>
      <p:sp>
        <p:nvSpPr>
          <p:cNvPr id="2" name="TextBox 2"/>
          <p:cNvSpPr txBox="1"/>
          <p:nvPr/>
        </p:nvSpPr>
        <p:spPr>
          <a:xfrm>
            <a:off x="4745850" y="1254633"/>
            <a:ext cx="13542150" cy="1323975"/>
          </a:xfrm>
          <a:prstGeom prst="rect">
            <a:avLst/>
          </a:prstGeom>
        </p:spPr>
        <p:txBody>
          <a:bodyPr lIns="0" tIns="0" rIns="0" bIns="0" rtlCol="0" anchor="t">
            <a:spAutoFit/>
          </a:bodyPr>
          <a:lstStyle/>
          <a:p>
            <a:pPr algn="l">
              <a:lnSpc>
                <a:spcPts val="6959"/>
              </a:lnSpc>
            </a:pPr>
            <a:r>
              <a:rPr lang="en-US" sz="5800" b="1">
                <a:solidFill>
                  <a:srgbClr val="000000"/>
                </a:solidFill>
                <a:latin typeface="Verdana 3 Bold"/>
                <a:ea typeface="Verdana 3 Bold"/>
                <a:cs typeface="Verdana 3 Bold"/>
                <a:sym typeface="Verdana 3 Bold"/>
              </a:rPr>
              <a:t>Bedrägeri</a:t>
            </a:r>
          </a:p>
          <a:p>
            <a:pPr algn="l">
              <a:lnSpc>
                <a:spcPts val="3600"/>
              </a:lnSpc>
            </a:pPr>
            <a:r>
              <a:rPr lang="en-US" sz="3000" b="1">
                <a:solidFill>
                  <a:srgbClr val="000000"/>
                </a:solidFill>
                <a:latin typeface="Verdana 3 Bold"/>
                <a:ea typeface="Verdana 3 Bold"/>
                <a:cs typeface="Verdana 3 Bold"/>
                <a:sym typeface="Verdana 3 Bold"/>
              </a:rPr>
              <a:t>Telefon/ Hembesök</a:t>
            </a:r>
          </a:p>
        </p:txBody>
      </p:sp>
      <p:sp>
        <p:nvSpPr>
          <p:cNvPr id="3" name="TextBox 3"/>
          <p:cNvSpPr txBox="1"/>
          <p:nvPr/>
        </p:nvSpPr>
        <p:spPr>
          <a:xfrm>
            <a:off x="2124523" y="3957058"/>
            <a:ext cx="14038955" cy="1926717"/>
          </a:xfrm>
          <a:prstGeom prst="rect">
            <a:avLst/>
          </a:prstGeom>
        </p:spPr>
        <p:txBody>
          <a:bodyPr lIns="0" tIns="0" rIns="0" bIns="0" rtlCol="0" anchor="t">
            <a:spAutoFit/>
          </a:bodyPr>
          <a:lstStyle/>
          <a:p>
            <a:pPr marL="955040" lvl="1" indent="-477520" algn="l">
              <a:lnSpc>
                <a:spcPts val="3863"/>
              </a:lnSpc>
            </a:pPr>
            <a:r>
              <a:rPr lang="en-US" sz="2799" b="1" dirty="0" err="1">
                <a:solidFill>
                  <a:srgbClr val="000000"/>
                </a:solidFill>
                <a:latin typeface="Verdana 3 Bold"/>
                <a:ea typeface="Verdana 3 Bold"/>
                <a:cs typeface="Verdana 3 Bold"/>
                <a:sym typeface="Verdana 3 Bold"/>
              </a:rPr>
              <a:t>Fysisk</a:t>
            </a:r>
            <a:r>
              <a:rPr lang="en-US" sz="2799" b="1" dirty="0">
                <a:solidFill>
                  <a:srgbClr val="000000"/>
                </a:solidFill>
                <a:latin typeface="Verdana 3 Bold"/>
                <a:ea typeface="Verdana 3 Bold"/>
                <a:cs typeface="Verdana 3 Bold"/>
                <a:sym typeface="Verdana 3 Bold"/>
              </a:rPr>
              <a:t> vishing (Ny trend 2025):</a:t>
            </a:r>
            <a:r>
              <a:rPr lang="en-US" sz="2799" dirty="0">
                <a:solidFill>
                  <a:srgbClr val="000000"/>
                </a:solidFill>
                <a:latin typeface="Verdana 3"/>
                <a:ea typeface="Verdana 3"/>
                <a:cs typeface="Verdana 3"/>
                <a:sym typeface="Verdana 3"/>
              </a:rPr>
              <a:t> Om </a:t>
            </a:r>
            <a:r>
              <a:rPr lang="en-US" sz="2799" dirty="0" err="1">
                <a:solidFill>
                  <a:srgbClr val="000000"/>
                </a:solidFill>
                <a:latin typeface="Verdana 3"/>
                <a:ea typeface="Verdana 3"/>
                <a:cs typeface="Verdana 3"/>
                <a:sym typeface="Verdana 3"/>
              </a:rPr>
              <a:t>offret</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inte</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kan</a:t>
            </a:r>
            <a:r>
              <a:rPr lang="en-US" sz="2799" dirty="0">
                <a:solidFill>
                  <a:srgbClr val="000000"/>
                </a:solidFill>
                <a:latin typeface="Verdana 3"/>
                <a:ea typeface="Verdana 3"/>
                <a:cs typeface="Verdana 3"/>
                <a:sym typeface="Verdana 3"/>
              </a:rPr>
              <a:t>/</a:t>
            </a:r>
            <a:r>
              <a:rPr lang="en-US" sz="2799" dirty="0" err="1">
                <a:solidFill>
                  <a:srgbClr val="000000"/>
                </a:solidFill>
                <a:latin typeface="Verdana 3"/>
                <a:ea typeface="Verdana 3"/>
                <a:cs typeface="Verdana 3"/>
                <a:sym typeface="Verdana 3"/>
              </a:rPr>
              <a:t>vill</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swisha</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pengar</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skickar</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bedragarna</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en</a:t>
            </a:r>
            <a:r>
              <a:rPr lang="en-US" sz="2799" dirty="0">
                <a:solidFill>
                  <a:srgbClr val="000000"/>
                </a:solidFill>
                <a:latin typeface="Verdana 3"/>
                <a:ea typeface="Verdana 3"/>
                <a:cs typeface="Verdana 3"/>
                <a:sym typeface="Verdana 3"/>
              </a:rPr>
              <a:t> person ("</a:t>
            </a:r>
            <a:r>
              <a:rPr lang="en-US" sz="2799" dirty="0" err="1">
                <a:solidFill>
                  <a:srgbClr val="000000"/>
                </a:solidFill>
                <a:latin typeface="Verdana 3"/>
                <a:ea typeface="Verdana 3"/>
                <a:cs typeface="Verdana 3"/>
                <a:sym typeface="Verdana 3"/>
              </a:rPr>
              <a:t>banktjänsteman</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eller</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kurir</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direkt</a:t>
            </a:r>
            <a:r>
              <a:rPr lang="en-US" sz="2799" dirty="0">
                <a:solidFill>
                  <a:srgbClr val="000000"/>
                </a:solidFill>
                <a:latin typeface="Verdana 3"/>
                <a:ea typeface="Verdana 3"/>
                <a:cs typeface="Verdana 3"/>
                <a:sym typeface="Verdana 3"/>
              </a:rPr>
              <a:t> till </a:t>
            </a:r>
            <a:r>
              <a:rPr lang="en-US" sz="2799" dirty="0" err="1">
                <a:solidFill>
                  <a:srgbClr val="000000"/>
                </a:solidFill>
                <a:latin typeface="Verdana 3"/>
                <a:ea typeface="Verdana 3"/>
                <a:cs typeface="Verdana 3"/>
                <a:sym typeface="Verdana 3"/>
              </a:rPr>
              <a:t>dörren</a:t>
            </a:r>
            <a:r>
              <a:rPr lang="en-US" sz="2799" dirty="0">
                <a:solidFill>
                  <a:srgbClr val="000000"/>
                </a:solidFill>
                <a:latin typeface="Verdana 3"/>
                <a:ea typeface="Verdana 3"/>
                <a:cs typeface="Verdana 3"/>
                <a:sym typeface="Verdana 3"/>
              </a:rPr>
              <a:t> för </a:t>
            </a:r>
            <a:r>
              <a:rPr lang="en-US" sz="2799" dirty="0" err="1">
                <a:solidFill>
                  <a:srgbClr val="000000"/>
                </a:solidFill>
                <a:latin typeface="Verdana 3"/>
                <a:ea typeface="Verdana 3"/>
                <a:cs typeface="Verdana 3"/>
                <a:sym typeface="Verdana 3"/>
              </a:rPr>
              <a:t>att</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hämta</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upp</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bankkort</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koder</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smycken</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eller</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guld</a:t>
            </a:r>
            <a:r>
              <a:rPr lang="en-US" sz="2799" dirty="0">
                <a:solidFill>
                  <a:srgbClr val="000000"/>
                </a:solidFill>
                <a:latin typeface="Verdana 3"/>
                <a:ea typeface="Verdana 3"/>
                <a:cs typeface="Verdana 3"/>
                <a:sym typeface="Verdana 3"/>
              </a:rPr>
              <a:t> för </a:t>
            </a:r>
            <a:r>
              <a:rPr lang="en-US" sz="2799" dirty="0" err="1">
                <a:solidFill>
                  <a:srgbClr val="000000"/>
                </a:solidFill>
                <a:latin typeface="Verdana 3"/>
                <a:ea typeface="Verdana 3"/>
                <a:cs typeface="Verdana 3"/>
                <a:sym typeface="Verdana 3"/>
              </a:rPr>
              <a:t>säker</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förvaring</a:t>
            </a:r>
            <a:r>
              <a:rPr lang="en-US" sz="2799" dirty="0">
                <a:solidFill>
                  <a:srgbClr val="000000"/>
                </a:solidFill>
                <a:latin typeface="Verdana 3"/>
                <a:ea typeface="Verdana 3"/>
                <a:cs typeface="Verdana 3"/>
                <a:sym typeface="Verdana 3"/>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DBFC8"/>
        </a:solidFill>
        <a:effectLst/>
      </p:bgPr>
    </p:bg>
    <p:spTree>
      <p:nvGrpSpPr>
        <p:cNvPr id="1" name=""/>
        <p:cNvGrpSpPr/>
        <p:nvPr/>
      </p:nvGrpSpPr>
      <p:grpSpPr>
        <a:xfrm>
          <a:off x="0" y="0"/>
          <a:ext cx="0" cy="0"/>
          <a:chOff x="0" y="0"/>
          <a:chExt cx="0" cy="0"/>
        </a:xfrm>
      </p:grpSpPr>
      <p:sp>
        <p:nvSpPr>
          <p:cNvPr id="2" name="TextBox 2"/>
          <p:cNvSpPr txBox="1"/>
          <p:nvPr/>
        </p:nvSpPr>
        <p:spPr>
          <a:xfrm>
            <a:off x="4459747" y="1300648"/>
            <a:ext cx="13542150" cy="1323975"/>
          </a:xfrm>
          <a:prstGeom prst="rect">
            <a:avLst/>
          </a:prstGeom>
        </p:spPr>
        <p:txBody>
          <a:bodyPr lIns="0" tIns="0" rIns="0" bIns="0" rtlCol="0" anchor="t">
            <a:spAutoFit/>
          </a:bodyPr>
          <a:lstStyle/>
          <a:p>
            <a:pPr algn="l">
              <a:lnSpc>
                <a:spcPts val="6959"/>
              </a:lnSpc>
            </a:pPr>
            <a:r>
              <a:rPr lang="en-US" sz="5800" b="1">
                <a:solidFill>
                  <a:srgbClr val="000000"/>
                </a:solidFill>
                <a:latin typeface="Verdana 3 Bold"/>
                <a:ea typeface="Verdana 3 Bold"/>
                <a:cs typeface="Verdana 3 Bold"/>
                <a:sym typeface="Verdana 3 Bold"/>
              </a:rPr>
              <a:t>Bedrägeri</a:t>
            </a:r>
          </a:p>
          <a:p>
            <a:pPr algn="l">
              <a:lnSpc>
                <a:spcPts val="3600"/>
              </a:lnSpc>
            </a:pPr>
            <a:r>
              <a:rPr lang="en-US" sz="3000" b="1">
                <a:solidFill>
                  <a:srgbClr val="000000"/>
                </a:solidFill>
                <a:latin typeface="Verdana 3 Bold"/>
                <a:ea typeface="Verdana 3 Bold"/>
                <a:cs typeface="Verdana 3 Bold"/>
                <a:sym typeface="Verdana 3 Bold"/>
              </a:rPr>
              <a:t>Hembesök</a:t>
            </a:r>
          </a:p>
        </p:txBody>
      </p:sp>
      <p:sp>
        <p:nvSpPr>
          <p:cNvPr id="3" name="TextBox 3"/>
          <p:cNvSpPr txBox="1"/>
          <p:nvPr/>
        </p:nvSpPr>
        <p:spPr>
          <a:xfrm>
            <a:off x="2124523" y="2576998"/>
            <a:ext cx="14038955" cy="5450851"/>
          </a:xfrm>
          <a:prstGeom prst="rect">
            <a:avLst/>
          </a:prstGeom>
        </p:spPr>
        <p:txBody>
          <a:bodyPr lIns="0" tIns="0" rIns="0" bIns="0" rtlCol="0" anchor="t">
            <a:spAutoFit/>
          </a:bodyPr>
          <a:lstStyle/>
          <a:p>
            <a:pPr algn="l">
              <a:lnSpc>
                <a:spcPts val="3863"/>
              </a:lnSpc>
            </a:pPr>
            <a:endParaRPr dirty="0"/>
          </a:p>
          <a:p>
            <a:pPr marL="955040" lvl="1" indent="-477520" algn="l">
              <a:lnSpc>
                <a:spcPts val="3863"/>
              </a:lnSpc>
            </a:pPr>
            <a:endParaRPr dirty="0"/>
          </a:p>
          <a:p>
            <a:pPr marL="954785" lvl="1" indent="-477393" algn="l">
              <a:lnSpc>
                <a:spcPts val="3863"/>
              </a:lnSpc>
              <a:buFont typeface="Arial"/>
              <a:buChar char="•"/>
            </a:pPr>
            <a:r>
              <a:rPr lang="en-US" sz="2799" b="1" dirty="0" err="1">
                <a:solidFill>
                  <a:srgbClr val="000000"/>
                </a:solidFill>
                <a:latin typeface="Verdana 3 Bold"/>
                <a:ea typeface="Verdana 3 Bold"/>
                <a:cs typeface="Verdana 3 Bold"/>
                <a:sym typeface="Verdana 3 Bold"/>
              </a:rPr>
              <a:t>Släpp</a:t>
            </a:r>
            <a:r>
              <a:rPr lang="en-US" sz="2799" b="1" dirty="0">
                <a:solidFill>
                  <a:srgbClr val="000000"/>
                </a:solidFill>
                <a:latin typeface="Verdana 3 Bold"/>
                <a:ea typeface="Verdana 3 Bold"/>
                <a:cs typeface="Verdana 3 Bold"/>
                <a:sym typeface="Verdana 3 Bold"/>
              </a:rPr>
              <a:t> </a:t>
            </a:r>
            <a:r>
              <a:rPr lang="en-US" sz="2799" b="1" dirty="0" err="1">
                <a:solidFill>
                  <a:srgbClr val="000000"/>
                </a:solidFill>
                <a:latin typeface="Verdana 3 Bold"/>
                <a:ea typeface="Verdana 3 Bold"/>
                <a:cs typeface="Verdana 3 Bold"/>
                <a:sym typeface="Verdana 3 Bold"/>
              </a:rPr>
              <a:t>inte</a:t>
            </a:r>
            <a:r>
              <a:rPr lang="en-US" sz="2799" b="1" dirty="0">
                <a:solidFill>
                  <a:srgbClr val="000000"/>
                </a:solidFill>
                <a:latin typeface="Verdana 3 Bold"/>
                <a:ea typeface="Verdana 3 Bold"/>
                <a:cs typeface="Verdana 3 Bold"/>
                <a:sym typeface="Verdana 3 Bold"/>
              </a:rPr>
              <a:t> in </a:t>
            </a:r>
            <a:r>
              <a:rPr lang="en-US" sz="2799" b="1" dirty="0" err="1">
                <a:solidFill>
                  <a:srgbClr val="000000"/>
                </a:solidFill>
                <a:latin typeface="Verdana 3 Bold"/>
                <a:ea typeface="Verdana 3 Bold"/>
                <a:cs typeface="Verdana 3 Bold"/>
                <a:sym typeface="Verdana 3 Bold"/>
              </a:rPr>
              <a:t>någon</a:t>
            </a:r>
            <a:r>
              <a:rPr lang="en-US" sz="2799" b="1" dirty="0">
                <a:solidFill>
                  <a:srgbClr val="000000"/>
                </a:solidFill>
                <a:latin typeface="Verdana 3 Bold"/>
                <a:ea typeface="Verdana 3 Bold"/>
                <a:cs typeface="Verdana 3 Bold"/>
                <a:sym typeface="Verdana 3 Bold"/>
              </a:rPr>
              <a:t> </a:t>
            </a:r>
            <a:r>
              <a:rPr lang="en-US" sz="2799" b="1" dirty="0" err="1">
                <a:solidFill>
                  <a:srgbClr val="000000"/>
                </a:solidFill>
                <a:latin typeface="Verdana 3 Bold"/>
                <a:ea typeface="Verdana 3 Bold"/>
                <a:cs typeface="Verdana 3 Bold"/>
                <a:sym typeface="Verdana 3 Bold"/>
              </a:rPr>
              <a:t>hemma</a:t>
            </a:r>
            <a:r>
              <a:rPr lang="en-US" sz="2799" b="1" dirty="0">
                <a:solidFill>
                  <a:srgbClr val="000000"/>
                </a:solidFill>
                <a:latin typeface="Verdana 3 Bold"/>
                <a:ea typeface="Verdana 3 Bold"/>
                <a:cs typeface="Verdana 3 Bold"/>
                <a:sym typeface="Verdana 3 Bold"/>
              </a:rPr>
              <a:t> </a:t>
            </a:r>
            <a:r>
              <a:rPr lang="en-US" sz="2799" b="1" dirty="0" err="1">
                <a:solidFill>
                  <a:srgbClr val="000000"/>
                </a:solidFill>
                <a:latin typeface="Verdana 3 Bold"/>
                <a:ea typeface="Verdana 3 Bold"/>
                <a:cs typeface="Verdana 3 Bold"/>
                <a:sym typeface="Verdana 3 Bold"/>
              </a:rPr>
              <a:t>som</a:t>
            </a:r>
            <a:r>
              <a:rPr lang="en-US" sz="2799" b="1" dirty="0">
                <a:solidFill>
                  <a:srgbClr val="000000"/>
                </a:solidFill>
                <a:latin typeface="Verdana 3 Bold"/>
                <a:ea typeface="Verdana 3 Bold"/>
                <a:cs typeface="Verdana 3 Bold"/>
                <a:sym typeface="Verdana 3 Bold"/>
              </a:rPr>
              <a:t> du </a:t>
            </a:r>
            <a:r>
              <a:rPr lang="en-US" sz="2799" b="1" dirty="0" err="1">
                <a:solidFill>
                  <a:srgbClr val="000000"/>
                </a:solidFill>
                <a:latin typeface="Verdana 3 Bold"/>
                <a:ea typeface="Verdana 3 Bold"/>
                <a:cs typeface="Verdana 3 Bold"/>
                <a:sym typeface="Verdana 3 Bold"/>
              </a:rPr>
              <a:t>inte</a:t>
            </a:r>
            <a:r>
              <a:rPr lang="en-US" sz="2799" b="1" dirty="0">
                <a:solidFill>
                  <a:srgbClr val="000000"/>
                </a:solidFill>
                <a:latin typeface="Verdana 3 Bold"/>
                <a:ea typeface="Verdana 3 Bold"/>
                <a:cs typeface="Verdana 3 Bold"/>
                <a:sym typeface="Verdana 3 Bold"/>
              </a:rPr>
              <a:t> </a:t>
            </a:r>
            <a:r>
              <a:rPr lang="en-US" sz="2799" b="1" dirty="0" err="1">
                <a:solidFill>
                  <a:srgbClr val="000000"/>
                </a:solidFill>
                <a:latin typeface="Verdana 3 Bold"/>
                <a:ea typeface="Verdana 3 Bold"/>
                <a:cs typeface="Verdana 3 Bold"/>
                <a:sym typeface="Verdana 3 Bold"/>
              </a:rPr>
              <a:t>bett</a:t>
            </a:r>
            <a:r>
              <a:rPr lang="en-US" sz="2799" b="1" dirty="0">
                <a:solidFill>
                  <a:srgbClr val="000000"/>
                </a:solidFill>
                <a:latin typeface="Verdana 3 Bold"/>
                <a:ea typeface="Verdana 3 Bold"/>
                <a:cs typeface="Verdana 3 Bold"/>
                <a:sym typeface="Verdana 3 Bold"/>
              </a:rPr>
              <a:t> </a:t>
            </a:r>
            <a:r>
              <a:rPr lang="en-US" sz="2799" b="1" dirty="0" err="1">
                <a:solidFill>
                  <a:srgbClr val="000000"/>
                </a:solidFill>
                <a:latin typeface="Verdana 3 Bold"/>
                <a:ea typeface="Verdana 3 Bold"/>
                <a:cs typeface="Verdana 3 Bold"/>
                <a:sym typeface="Verdana 3 Bold"/>
              </a:rPr>
              <a:t>komma</a:t>
            </a:r>
            <a:r>
              <a:rPr lang="en-US" sz="2799" b="1" dirty="0">
                <a:solidFill>
                  <a:srgbClr val="000000"/>
                </a:solidFill>
                <a:latin typeface="Verdana 3 Bold"/>
                <a:ea typeface="Verdana 3 Bold"/>
                <a:cs typeface="Verdana 3 Bold"/>
                <a:sym typeface="Verdana 3 Bold"/>
              </a:rPr>
              <a:t>.</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Polisen</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försäkringsbolag</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myndigheter</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eller</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seriösa</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företag</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gör</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aldrig</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spontana</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hembesök</a:t>
            </a:r>
            <a:r>
              <a:rPr lang="en-US" sz="2799" dirty="0">
                <a:solidFill>
                  <a:srgbClr val="000000"/>
                </a:solidFill>
                <a:latin typeface="Verdana 3"/>
                <a:ea typeface="Verdana 3"/>
                <a:cs typeface="Verdana 3"/>
                <a:sym typeface="Verdana 3"/>
              </a:rPr>
              <a:t>.</a:t>
            </a:r>
          </a:p>
          <a:p>
            <a:pPr algn="l">
              <a:lnSpc>
                <a:spcPts val="3863"/>
              </a:lnSpc>
            </a:pPr>
            <a:endParaRPr lang="en-US" sz="2799" dirty="0">
              <a:solidFill>
                <a:srgbClr val="000000"/>
              </a:solidFill>
              <a:latin typeface="Verdana 3"/>
              <a:ea typeface="Verdana 3"/>
              <a:cs typeface="Verdana 3"/>
              <a:sym typeface="Verdana 3"/>
            </a:endParaRPr>
          </a:p>
          <a:p>
            <a:pPr marL="954785" lvl="1" indent="-477393" algn="l">
              <a:lnSpc>
                <a:spcPts val="3863"/>
              </a:lnSpc>
              <a:buFont typeface="Arial"/>
              <a:buChar char="•"/>
            </a:pPr>
            <a:r>
              <a:rPr lang="en-US" sz="2799" b="1" dirty="0" err="1">
                <a:solidFill>
                  <a:srgbClr val="000000"/>
                </a:solidFill>
                <a:latin typeface="Verdana 3 Bold"/>
                <a:ea typeface="Verdana 3 Bold"/>
                <a:cs typeface="Verdana 3 Bold"/>
                <a:sym typeface="Verdana 3 Bold"/>
              </a:rPr>
              <a:t>Öppna</a:t>
            </a:r>
            <a:r>
              <a:rPr lang="en-US" sz="2799" b="1" dirty="0">
                <a:solidFill>
                  <a:srgbClr val="000000"/>
                </a:solidFill>
                <a:latin typeface="Verdana 3 Bold"/>
                <a:ea typeface="Verdana 3 Bold"/>
                <a:cs typeface="Verdana 3 Bold"/>
                <a:sym typeface="Verdana 3 Bold"/>
              </a:rPr>
              <a:t> </a:t>
            </a:r>
            <a:r>
              <a:rPr lang="en-US" sz="2799" b="1" dirty="0" err="1">
                <a:solidFill>
                  <a:srgbClr val="000000"/>
                </a:solidFill>
                <a:latin typeface="Verdana 3 Bold"/>
                <a:ea typeface="Verdana 3 Bold"/>
                <a:cs typeface="Verdana 3 Bold"/>
                <a:sym typeface="Verdana 3 Bold"/>
              </a:rPr>
              <a:t>inte</a:t>
            </a:r>
            <a:r>
              <a:rPr lang="en-US" sz="2799" b="1" dirty="0">
                <a:solidFill>
                  <a:srgbClr val="000000"/>
                </a:solidFill>
                <a:latin typeface="Verdana 3 Bold"/>
                <a:ea typeface="Verdana 3 Bold"/>
                <a:cs typeface="Verdana 3 Bold"/>
                <a:sym typeface="Verdana 3 Bold"/>
              </a:rPr>
              <a:t>/ </a:t>
            </a:r>
            <a:r>
              <a:rPr lang="en-US" sz="2799" b="1" dirty="0" err="1">
                <a:solidFill>
                  <a:srgbClr val="000000"/>
                </a:solidFill>
                <a:latin typeface="Verdana 3 Bold"/>
                <a:ea typeface="Verdana 3 Bold"/>
                <a:cs typeface="Verdana 3 Bold"/>
                <a:sym typeface="Verdana 3 Bold"/>
              </a:rPr>
              <a:t>Stäng</a:t>
            </a:r>
            <a:r>
              <a:rPr lang="en-US" sz="2799" b="1" dirty="0">
                <a:solidFill>
                  <a:srgbClr val="000000"/>
                </a:solidFill>
                <a:latin typeface="Verdana 3 Bold"/>
                <a:ea typeface="Verdana 3 Bold"/>
                <a:cs typeface="Verdana 3 Bold"/>
                <a:sym typeface="Verdana 3 Bold"/>
              </a:rPr>
              <a:t> </a:t>
            </a:r>
            <a:r>
              <a:rPr lang="en-US" sz="2799" b="1" dirty="0" err="1">
                <a:solidFill>
                  <a:srgbClr val="000000"/>
                </a:solidFill>
                <a:latin typeface="Verdana 3 Bold"/>
                <a:ea typeface="Verdana 3 Bold"/>
                <a:cs typeface="Verdana 3 Bold"/>
                <a:sym typeface="Verdana 3 Bold"/>
              </a:rPr>
              <a:t>dörren</a:t>
            </a:r>
            <a:r>
              <a:rPr lang="en-US" sz="2799" b="1" dirty="0">
                <a:solidFill>
                  <a:srgbClr val="000000"/>
                </a:solidFill>
                <a:latin typeface="Verdana 3 Bold"/>
                <a:ea typeface="Verdana 3 Bold"/>
                <a:cs typeface="Verdana 3 Bold"/>
                <a:sym typeface="Verdana 3 Bold"/>
              </a:rPr>
              <a:t>.</a:t>
            </a:r>
            <a:r>
              <a:rPr lang="en-US" sz="2799" dirty="0">
                <a:solidFill>
                  <a:srgbClr val="000000"/>
                </a:solidFill>
                <a:latin typeface="Verdana 3 Bold"/>
                <a:ea typeface="Verdana 3 Bold"/>
                <a:cs typeface="Verdana 3 Bold"/>
                <a:sym typeface="Verdana 3 Bold"/>
              </a:rPr>
              <a:t> Du </a:t>
            </a:r>
            <a:r>
              <a:rPr lang="en-US" sz="2799" dirty="0" err="1">
                <a:solidFill>
                  <a:srgbClr val="000000"/>
                </a:solidFill>
                <a:latin typeface="Verdana 3 Bold"/>
                <a:ea typeface="Verdana 3 Bold"/>
                <a:cs typeface="Verdana 3 Bold"/>
                <a:sym typeface="Verdana 3 Bold"/>
              </a:rPr>
              <a:t>behöver</a:t>
            </a:r>
            <a:r>
              <a:rPr lang="en-US" sz="2799" dirty="0">
                <a:solidFill>
                  <a:srgbClr val="000000"/>
                </a:solidFill>
                <a:latin typeface="Verdana 3 Bold"/>
                <a:ea typeface="Verdana 3 Bold"/>
                <a:cs typeface="Verdana 3 Bold"/>
                <a:sym typeface="Verdana 3 Bold"/>
              </a:rPr>
              <a:t> </a:t>
            </a:r>
            <a:r>
              <a:rPr lang="en-US" sz="2799" dirty="0" err="1">
                <a:solidFill>
                  <a:srgbClr val="000000"/>
                </a:solidFill>
                <a:latin typeface="Verdana 3 Bold"/>
                <a:ea typeface="Verdana 3 Bold"/>
                <a:cs typeface="Verdana 3 Bold"/>
                <a:sym typeface="Verdana 3 Bold"/>
              </a:rPr>
              <a:t>inte</a:t>
            </a:r>
            <a:r>
              <a:rPr lang="en-US" sz="2799" dirty="0">
                <a:solidFill>
                  <a:srgbClr val="000000"/>
                </a:solidFill>
                <a:latin typeface="Verdana 3 Bold"/>
                <a:ea typeface="Verdana 3 Bold"/>
                <a:cs typeface="Verdana 3 Bold"/>
                <a:sym typeface="Verdana 3 Bold"/>
              </a:rPr>
              <a:t> </a:t>
            </a:r>
            <a:r>
              <a:rPr lang="en-US" sz="2799" dirty="0" err="1">
                <a:solidFill>
                  <a:srgbClr val="000000"/>
                </a:solidFill>
                <a:latin typeface="Verdana 3 Bold"/>
                <a:ea typeface="Verdana 3 Bold"/>
                <a:cs typeface="Verdana 3 Bold"/>
                <a:sym typeface="Verdana 3 Bold"/>
              </a:rPr>
              <a:t>vara</a:t>
            </a:r>
            <a:r>
              <a:rPr lang="en-US" sz="2799" dirty="0">
                <a:solidFill>
                  <a:srgbClr val="000000"/>
                </a:solidFill>
                <a:latin typeface="Verdana 3 Bold"/>
                <a:ea typeface="Verdana 3 Bold"/>
                <a:cs typeface="Verdana 3 Bold"/>
                <a:sym typeface="Verdana 3 Bold"/>
              </a:rPr>
              <a:t> </a:t>
            </a:r>
            <a:r>
              <a:rPr lang="en-US" sz="2799" dirty="0" err="1">
                <a:solidFill>
                  <a:srgbClr val="000000"/>
                </a:solidFill>
                <a:latin typeface="Verdana 3 Bold"/>
                <a:ea typeface="Verdana 3 Bold"/>
                <a:cs typeface="Verdana 3 Bold"/>
                <a:sym typeface="Verdana 3 Bold"/>
              </a:rPr>
              <a:t>trevlig.Hantverkare</a:t>
            </a:r>
            <a:r>
              <a:rPr lang="en-US" sz="2799" dirty="0">
                <a:solidFill>
                  <a:srgbClr val="000000"/>
                </a:solidFill>
                <a:latin typeface="Verdana 3 Bold"/>
                <a:ea typeface="Verdana 3 Bold"/>
                <a:cs typeface="Verdana 3 Bold"/>
                <a:sym typeface="Verdana 3 Bold"/>
              </a:rPr>
              <a:t> ska </a:t>
            </a:r>
            <a:r>
              <a:rPr lang="en-US" sz="2799" dirty="0" err="1">
                <a:solidFill>
                  <a:srgbClr val="000000"/>
                </a:solidFill>
                <a:latin typeface="Verdana 3 Bold"/>
                <a:ea typeface="Verdana 3 Bold"/>
                <a:cs typeface="Verdana 3 Bold"/>
                <a:sym typeface="Verdana 3 Bold"/>
              </a:rPr>
              <a:t>skicka</a:t>
            </a:r>
            <a:r>
              <a:rPr lang="en-US" sz="2799" dirty="0">
                <a:solidFill>
                  <a:srgbClr val="000000"/>
                </a:solidFill>
                <a:latin typeface="Verdana 3 Bold"/>
                <a:ea typeface="Verdana 3 Bold"/>
                <a:cs typeface="Verdana 3 Bold"/>
                <a:sym typeface="Verdana 3 Bold"/>
              </a:rPr>
              <a:t> info </a:t>
            </a:r>
            <a:r>
              <a:rPr lang="en-US" sz="2799" dirty="0" err="1">
                <a:solidFill>
                  <a:srgbClr val="000000"/>
                </a:solidFill>
                <a:latin typeface="Verdana 3 Bold"/>
                <a:ea typeface="Verdana 3 Bold"/>
                <a:cs typeface="Verdana 3 Bold"/>
                <a:sym typeface="Verdana 3 Bold"/>
              </a:rPr>
              <a:t>innan</a:t>
            </a:r>
            <a:r>
              <a:rPr lang="en-US" sz="2799" dirty="0">
                <a:solidFill>
                  <a:srgbClr val="000000"/>
                </a:solidFill>
                <a:latin typeface="Verdana 3 Bold"/>
                <a:ea typeface="Verdana 3 Bold"/>
                <a:cs typeface="Verdana 3 Bold"/>
                <a:sym typeface="Verdana 3 Bold"/>
              </a:rPr>
              <a:t> </a:t>
            </a:r>
            <a:r>
              <a:rPr lang="en-US" sz="2799" dirty="0" err="1">
                <a:solidFill>
                  <a:srgbClr val="000000"/>
                </a:solidFill>
                <a:latin typeface="Verdana 3 Bold"/>
                <a:ea typeface="Verdana 3 Bold"/>
                <a:cs typeface="Verdana 3 Bold"/>
                <a:sym typeface="Verdana 3 Bold"/>
              </a:rPr>
              <a:t>besök</a:t>
            </a:r>
            <a:r>
              <a:rPr lang="en-US" sz="2799" dirty="0">
                <a:solidFill>
                  <a:srgbClr val="000000"/>
                </a:solidFill>
                <a:latin typeface="Verdana 3 Bold"/>
                <a:ea typeface="Verdana 3 Bold"/>
                <a:cs typeface="Verdana 3 Bold"/>
                <a:sym typeface="Verdana 3 Bold"/>
              </a:rPr>
              <a:t>. </a:t>
            </a:r>
            <a:br>
              <a:rPr lang="en-US" sz="2799" dirty="0">
                <a:solidFill>
                  <a:srgbClr val="000000"/>
                </a:solidFill>
                <a:latin typeface="Verdana 3 Bold"/>
                <a:ea typeface="Verdana 3 Bold"/>
                <a:cs typeface="Verdana 3 Bold"/>
                <a:sym typeface="Verdana 3 Bold"/>
              </a:rPr>
            </a:br>
            <a:endParaRPr lang="en-US" sz="2799" dirty="0">
              <a:solidFill>
                <a:srgbClr val="000000"/>
              </a:solidFill>
              <a:latin typeface="Verdana 3"/>
              <a:ea typeface="Verdana 3"/>
              <a:cs typeface="Verdana 3"/>
              <a:sym typeface="Verdana 3"/>
            </a:endParaRPr>
          </a:p>
          <a:p>
            <a:pPr marL="955040" lvl="1" indent="-477520" algn="l">
              <a:lnSpc>
                <a:spcPts val="3863"/>
              </a:lnSpc>
              <a:buFont typeface="Arial"/>
              <a:buChar char="•"/>
            </a:pPr>
            <a:r>
              <a:rPr lang="en-US" sz="2799" b="1" dirty="0" err="1">
                <a:solidFill>
                  <a:srgbClr val="000000"/>
                </a:solidFill>
                <a:latin typeface="Verdana 3 Bold"/>
                <a:ea typeface="Verdana 3 Bold"/>
                <a:cs typeface="Verdana 3 Bold"/>
                <a:sym typeface="Verdana 3 Bold"/>
              </a:rPr>
              <a:t>Lämna</a:t>
            </a:r>
            <a:r>
              <a:rPr lang="en-US" sz="2799" b="1" dirty="0">
                <a:solidFill>
                  <a:srgbClr val="000000"/>
                </a:solidFill>
                <a:latin typeface="Verdana 3 Bold"/>
                <a:ea typeface="Verdana 3 Bold"/>
                <a:cs typeface="Verdana 3 Bold"/>
                <a:sym typeface="Verdana 3 Bold"/>
              </a:rPr>
              <a:t> </a:t>
            </a:r>
            <a:r>
              <a:rPr lang="en-US" sz="2799" b="1" dirty="0" err="1">
                <a:solidFill>
                  <a:srgbClr val="000000"/>
                </a:solidFill>
                <a:latin typeface="Verdana 3 Bold"/>
                <a:ea typeface="Verdana 3 Bold"/>
                <a:cs typeface="Verdana 3 Bold"/>
                <a:sym typeface="Verdana 3 Bold"/>
              </a:rPr>
              <a:t>inte</a:t>
            </a:r>
            <a:r>
              <a:rPr lang="en-US" sz="2799" b="1" dirty="0">
                <a:solidFill>
                  <a:srgbClr val="000000"/>
                </a:solidFill>
                <a:latin typeface="Verdana 3 Bold"/>
                <a:ea typeface="Verdana 3 Bold"/>
                <a:cs typeface="Verdana 3 Bold"/>
                <a:sym typeface="Verdana 3 Bold"/>
              </a:rPr>
              <a:t> </a:t>
            </a:r>
            <a:r>
              <a:rPr lang="en-US" sz="2799" b="1" dirty="0" err="1">
                <a:solidFill>
                  <a:srgbClr val="000000"/>
                </a:solidFill>
                <a:latin typeface="Verdana 3 Bold"/>
                <a:ea typeface="Verdana 3 Bold"/>
                <a:cs typeface="Verdana 3 Bold"/>
                <a:sym typeface="Verdana 3 Bold"/>
              </a:rPr>
              <a:t>ut</a:t>
            </a:r>
            <a:r>
              <a:rPr lang="en-US" sz="2799" b="1" dirty="0">
                <a:solidFill>
                  <a:srgbClr val="000000"/>
                </a:solidFill>
                <a:latin typeface="Verdana 3 Bold"/>
                <a:ea typeface="Verdana 3 Bold"/>
                <a:cs typeface="Verdana 3 Bold"/>
                <a:sym typeface="Verdana 3 Bold"/>
              </a:rPr>
              <a:t> </a:t>
            </a:r>
            <a:r>
              <a:rPr lang="en-US" sz="2799" b="1" dirty="0" err="1">
                <a:solidFill>
                  <a:srgbClr val="000000"/>
                </a:solidFill>
                <a:latin typeface="Verdana 3 Bold"/>
                <a:ea typeface="Verdana 3 Bold"/>
                <a:cs typeface="Verdana 3 Bold"/>
                <a:sym typeface="Verdana 3 Bold"/>
              </a:rPr>
              <a:t>något</a:t>
            </a:r>
            <a:r>
              <a:rPr lang="en-US" sz="2799" b="1" dirty="0">
                <a:solidFill>
                  <a:srgbClr val="000000"/>
                </a:solidFill>
                <a:latin typeface="Verdana 3 Bold"/>
                <a:ea typeface="Verdana 3 Bold"/>
                <a:cs typeface="Verdana 3 Bold"/>
                <a:sym typeface="Verdana 3 Bold"/>
              </a:rPr>
              <a:t>,</a:t>
            </a:r>
            <a:r>
              <a:rPr lang="en-US" sz="2799" dirty="0">
                <a:solidFill>
                  <a:srgbClr val="000000"/>
                </a:solidFill>
                <a:latin typeface="Verdana 3"/>
                <a:ea typeface="Verdana 3"/>
                <a:cs typeface="Verdana 3"/>
                <a:sym typeface="Verdana 3"/>
              </a:rPr>
              <a:t> legitimation, </a:t>
            </a:r>
            <a:r>
              <a:rPr lang="en-US" sz="2799" dirty="0" err="1">
                <a:solidFill>
                  <a:srgbClr val="000000"/>
                </a:solidFill>
                <a:latin typeface="Verdana 3"/>
                <a:ea typeface="Verdana 3"/>
                <a:cs typeface="Verdana 3"/>
                <a:sym typeface="Verdana 3"/>
              </a:rPr>
              <a:t>bankkort</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koder</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eller</a:t>
            </a:r>
            <a:r>
              <a:rPr lang="en-US" sz="2799" dirty="0">
                <a:solidFill>
                  <a:srgbClr val="000000"/>
                </a:solidFill>
                <a:latin typeface="Verdana 3"/>
                <a:ea typeface="Verdana 3"/>
                <a:cs typeface="Verdana 3"/>
                <a:sym typeface="Verdana 3"/>
              </a:rPr>
              <a:t> </a:t>
            </a:r>
            <a:r>
              <a:rPr lang="en-US" sz="2799" dirty="0" err="1">
                <a:solidFill>
                  <a:srgbClr val="000000"/>
                </a:solidFill>
                <a:latin typeface="Verdana 3"/>
                <a:ea typeface="Verdana 3"/>
                <a:cs typeface="Verdana 3"/>
                <a:sym typeface="Verdana 3"/>
              </a:rPr>
              <a:t>värdesaker</a:t>
            </a:r>
            <a:r>
              <a:rPr lang="en-US" sz="2799" dirty="0">
                <a:solidFill>
                  <a:srgbClr val="000000"/>
                </a:solidFill>
                <a:latin typeface="Verdana 3"/>
                <a:ea typeface="Verdana 3"/>
                <a:cs typeface="Verdana 3"/>
                <a:sym typeface="Verdana 3"/>
              </a:rPr>
              <a:t>.</a:t>
            </a:r>
          </a:p>
          <a:p>
            <a:pPr marL="955040" lvl="1" indent="-477520" algn="l">
              <a:lnSpc>
                <a:spcPts val="3863"/>
              </a:lnSpc>
            </a:pPr>
            <a:endParaRPr lang="en-US" sz="2799" dirty="0">
              <a:solidFill>
                <a:srgbClr val="000000"/>
              </a:solidFill>
              <a:latin typeface="Verdana 3"/>
              <a:ea typeface="Verdana 3"/>
              <a:cs typeface="Verdana 3"/>
              <a:sym typeface="Verdana 3"/>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DBFC8"/>
        </a:solidFill>
        <a:effectLst/>
      </p:bgPr>
    </p:bg>
    <p:spTree>
      <p:nvGrpSpPr>
        <p:cNvPr id="1" name=""/>
        <p:cNvGrpSpPr/>
        <p:nvPr/>
      </p:nvGrpSpPr>
      <p:grpSpPr>
        <a:xfrm>
          <a:off x="0" y="0"/>
          <a:ext cx="0" cy="0"/>
          <a:chOff x="0" y="0"/>
          <a:chExt cx="0" cy="0"/>
        </a:xfrm>
      </p:grpSpPr>
      <p:sp>
        <p:nvSpPr>
          <p:cNvPr id="2" name="Freeform 2"/>
          <p:cNvSpPr/>
          <p:nvPr/>
        </p:nvSpPr>
        <p:spPr>
          <a:xfrm>
            <a:off x="7716616" y="2901342"/>
            <a:ext cx="3575789" cy="6356958"/>
          </a:xfrm>
          <a:custGeom>
            <a:avLst/>
            <a:gdLst/>
            <a:ahLst/>
            <a:cxnLst/>
            <a:rect l="l" t="t" r="r" b="b"/>
            <a:pathLst>
              <a:path w="3575789" h="6356958">
                <a:moveTo>
                  <a:pt x="0" y="0"/>
                </a:moveTo>
                <a:lnTo>
                  <a:pt x="3575789" y="0"/>
                </a:lnTo>
                <a:lnTo>
                  <a:pt x="3575789" y="6356958"/>
                </a:lnTo>
                <a:lnTo>
                  <a:pt x="0" y="6356958"/>
                </a:lnTo>
                <a:lnTo>
                  <a:pt x="0" y="0"/>
                </a:lnTo>
                <a:close/>
              </a:path>
            </a:pathLst>
          </a:custGeom>
          <a:blipFill>
            <a:blip r:embed="rId3"/>
            <a:stretch>
              <a:fillRect/>
            </a:stretch>
          </a:blipFill>
        </p:spPr>
        <p:txBody>
          <a:bodyPr/>
          <a:lstStyle/>
          <a:p>
            <a:endParaRPr lang="sv-SE"/>
          </a:p>
        </p:txBody>
      </p:sp>
      <p:sp>
        <p:nvSpPr>
          <p:cNvPr id="3" name="TextBox 3"/>
          <p:cNvSpPr txBox="1"/>
          <p:nvPr/>
        </p:nvSpPr>
        <p:spPr>
          <a:xfrm>
            <a:off x="5140079" y="971550"/>
            <a:ext cx="8728863" cy="1099820"/>
          </a:xfrm>
          <a:prstGeom prst="rect">
            <a:avLst/>
          </a:prstGeom>
        </p:spPr>
        <p:txBody>
          <a:bodyPr lIns="0" tIns="0" rIns="0" bIns="0" rtlCol="0" anchor="t">
            <a:spAutoFit/>
          </a:bodyPr>
          <a:lstStyle/>
          <a:p>
            <a:pPr algn="ctr">
              <a:lnSpc>
                <a:spcPts val="4480"/>
              </a:lnSpc>
              <a:spcBef>
                <a:spcPct val="0"/>
              </a:spcBef>
            </a:pPr>
            <a:r>
              <a:rPr lang="en-US" sz="3200" u="sng" dirty="0">
                <a:solidFill>
                  <a:srgbClr val="000000"/>
                </a:solidFill>
                <a:latin typeface="Verdana 1"/>
                <a:ea typeface="Verdana 1"/>
                <a:cs typeface="Verdana 1"/>
                <a:sym typeface="Verdana 1"/>
                <a:hlinkClick r:id="rId4" tooltip="https://polisen.se/utsatt-for-brott/polisanmalan/bedragerier/bedragerier/vaga-vara-otrevlig/"/>
              </a:rPr>
              <a:t>Våga </a:t>
            </a:r>
            <a:r>
              <a:rPr lang="en-US" sz="3200" u="sng" dirty="0" err="1">
                <a:solidFill>
                  <a:srgbClr val="000000"/>
                </a:solidFill>
                <a:latin typeface="Verdana 1"/>
                <a:ea typeface="Verdana 1"/>
                <a:cs typeface="Verdana 1"/>
                <a:sym typeface="Verdana 1"/>
                <a:hlinkClick r:id="rId4" tooltip="https://polisen.se/utsatt-for-brott/polisanmalan/bedragerier/bedragerier/vaga-vara-otrevlig/"/>
              </a:rPr>
              <a:t>vara</a:t>
            </a:r>
            <a:r>
              <a:rPr lang="en-US" sz="3200" u="sng" dirty="0">
                <a:solidFill>
                  <a:srgbClr val="000000"/>
                </a:solidFill>
                <a:latin typeface="Verdana 1"/>
                <a:ea typeface="Verdana 1"/>
                <a:cs typeface="Verdana 1"/>
                <a:sym typeface="Verdana 1"/>
                <a:hlinkClick r:id="rId4" tooltip="https://polisen.se/utsatt-for-brott/polisanmalan/bedragerier/bedragerier/vaga-vara-otrevlig/"/>
              </a:rPr>
              <a:t> </a:t>
            </a:r>
            <a:r>
              <a:rPr lang="en-US" sz="3200" u="sng" dirty="0" err="1">
                <a:solidFill>
                  <a:srgbClr val="000000"/>
                </a:solidFill>
                <a:latin typeface="Verdana 1"/>
                <a:ea typeface="Verdana 1"/>
                <a:cs typeface="Verdana 1"/>
                <a:sym typeface="Verdana 1"/>
                <a:hlinkClick r:id="rId4" tooltip="https://polisen.se/utsatt-for-brott/polisanmalan/bedragerier/bedragerier/vaga-vara-otrevlig/"/>
              </a:rPr>
              <a:t>otrevlig</a:t>
            </a:r>
            <a:r>
              <a:rPr lang="en-US" sz="3200" u="sng" dirty="0">
                <a:solidFill>
                  <a:srgbClr val="000000"/>
                </a:solidFill>
                <a:latin typeface="Verdana 1"/>
                <a:ea typeface="Verdana 1"/>
                <a:cs typeface="Verdana 1"/>
                <a:sym typeface="Verdana 1"/>
                <a:hlinkClick r:id="rId4" tooltip="https://polisen.se/utsatt-for-brott/polisanmalan/bedragerier/bedragerier/vaga-vara-otrevlig/"/>
              </a:rPr>
              <a:t> | </a:t>
            </a:r>
            <a:r>
              <a:rPr lang="en-US" sz="3200" u="sng" dirty="0" err="1">
                <a:solidFill>
                  <a:srgbClr val="000000"/>
                </a:solidFill>
                <a:latin typeface="Verdana 1"/>
                <a:ea typeface="Verdana 1"/>
                <a:cs typeface="Verdana 1"/>
                <a:sym typeface="Verdana 1"/>
                <a:hlinkClick r:id="rId4" tooltip="https://polisen.se/utsatt-for-brott/polisanmalan/bedragerier/bedragerier/vaga-vara-otrevlig/"/>
              </a:rPr>
              <a:t>Polismyndigheten</a:t>
            </a:r>
            <a:endParaRPr lang="en-US" sz="3200" u="sng" dirty="0">
              <a:solidFill>
                <a:srgbClr val="000000"/>
              </a:solidFill>
              <a:latin typeface="Verdana 1"/>
              <a:ea typeface="Verdana 1"/>
              <a:cs typeface="Verdana 1"/>
              <a:sym typeface="Verdana 1"/>
              <a:hlinkClick r:id="rId4" tooltip="https://polisen.se/utsatt-for-brott/polisanmalan/bedragerier/bedragerier/vaga-vara-otrevlig/"/>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DBFC8"/>
        </a:solidFill>
        <a:effectLst/>
      </p:bgPr>
    </p:bg>
    <p:spTree>
      <p:nvGrpSpPr>
        <p:cNvPr id="1" name=""/>
        <p:cNvGrpSpPr/>
        <p:nvPr/>
      </p:nvGrpSpPr>
      <p:grpSpPr>
        <a:xfrm>
          <a:off x="0" y="0"/>
          <a:ext cx="0" cy="0"/>
          <a:chOff x="0" y="0"/>
          <a:chExt cx="0" cy="0"/>
        </a:xfrm>
      </p:grpSpPr>
      <p:sp>
        <p:nvSpPr>
          <p:cNvPr id="2" name="Freeform 2"/>
          <p:cNvSpPr/>
          <p:nvPr/>
        </p:nvSpPr>
        <p:spPr>
          <a:xfrm>
            <a:off x="6476434" y="3917494"/>
            <a:ext cx="5335133" cy="5340806"/>
          </a:xfrm>
          <a:custGeom>
            <a:avLst/>
            <a:gdLst/>
            <a:ahLst/>
            <a:cxnLst/>
            <a:rect l="l" t="t" r="r" b="b"/>
            <a:pathLst>
              <a:path w="5335133" h="5340806">
                <a:moveTo>
                  <a:pt x="0" y="0"/>
                </a:moveTo>
                <a:lnTo>
                  <a:pt x="5335132" y="0"/>
                </a:lnTo>
                <a:lnTo>
                  <a:pt x="5335132" y="5340806"/>
                </a:lnTo>
                <a:lnTo>
                  <a:pt x="0" y="5340806"/>
                </a:lnTo>
                <a:lnTo>
                  <a:pt x="0" y="0"/>
                </a:lnTo>
                <a:close/>
              </a:path>
            </a:pathLst>
          </a:custGeom>
          <a:blipFill>
            <a:blip r:embed="rId3"/>
            <a:stretch>
              <a:fillRect l="-26592" r="-51374"/>
            </a:stretch>
          </a:blipFill>
        </p:spPr>
        <p:txBody>
          <a:bodyPr/>
          <a:lstStyle/>
          <a:p>
            <a:endParaRPr lang="sv-SE"/>
          </a:p>
        </p:txBody>
      </p:sp>
      <p:sp>
        <p:nvSpPr>
          <p:cNvPr id="3" name="TextBox 3"/>
          <p:cNvSpPr txBox="1"/>
          <p:nvPr/>
        </p:nvSpPr>
        <p:spPr>
          <a:xfrm>
            <a:off x="4054889" y="1868007"/>
            <a:ext cx="10988080" cy="1170940"/>
          </a:xfrm>
          <a:prstGeom prst="rect">
            <a:avLst/>
          </a:prstGeom>
        </p:spPr>
        <p:txBody>
          <a:bodyPr lIns="0" tIns="0" rIns="0" bIns="0" rtlCol="0" anchor="t">
            <a:spAutoFit/>
          </a:bodyPr>
          <a:lstStyle/>
          <a:p>
            <a:pPr algn="ctr">
              <a:lnSpc>
                <a:spcPts val="4759"/>
              </a:lnSpc>
            </a:pPr>
            <a:r>
              <a:rPr lang="en-US" sz="3399">
                <a:solidFill>
                  <a:srgbClr val="000000"/>
                </a:solidFill>
                <a:latin typeface="Verdana 1"/>
                <a:ea typeface="Verdana 1"/>
                <a:cs typeface="Verdana 1"/>
                <a:sym typeface="Verdana 1"/>
              </a:rPr>
              <a:t>Enligt polisen: </a:t>
            </a:r>
          </a:p>
          <a:p>
            <a:pPr algn="ctr">
              <a:lnSpc>
                <a:spcPts val="4759"/>
              </a:lnSpc>
              <a:spcBef>
                <a:spcPct val="0"/>
              </a:spcBef>
            </a:pPr>
            <a:r>
              <a:rPr lang="en-US" sz="3399">
                <a:solidFill>
                  <a:srgbClr val="000000"/>
                </a:solidFill>
                <a:latin typeface="Verdana 1"/>
                <a:ea typeface="Verdana 1"/>
                <a:cs typeface="Verdana 1"/>
                <a:sym typeface="Verdana 1"/>
              </a:rPr>
              <a:t>50% av alla bedrägerier börjar med ett sms!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DBFC8"/>
        </a:solidFill>
        <a:effectLst/>
      </p:bgPr>
    </p:bg>
    <p:spTree>
      <p:nvGrpSpPr>
        <p:cNvPr id="1" name=""/>
        <p:cNvGrpSpPr/>
        <p:nvPr/>
      </p:nvGrpSpPr>
      <p:grpSpPr>
        <a:xfrm>
          <a:off x="0" y="0"/>
          <a:ext cx="0" cy="0"/>
          <a:chOff x="0" y="0"/>
          <a:chExt cx="0" cy="0"/>
        </a:xfrm>
      </p:grpSpPr>
      <p:sp>
        <p:nvSpPr>
          <p:cNvPr id="2" name="Freeform 2"/>
          <p:cNvSpPr/>
          <p:nvPr/>
        </p:nvSpPr>
        <p:spPr>
          <a:xfrm>
            <a:off x="6730426" y="3772120"/>
            <a:ext cx="5957367" cy="5153122"/>
          </a:xfrm>
          <a:custGeom>
            <a:avLst/>
            <a:gdLst/>
            <a:ahLst/>
            <a:cxnLst/>
            <a:rect l="l" t="t" r="r" b="b"/>
            <a:pathLst>
              <a:path w="5957367" h="5153122">
                <a:moveTo>
                  <a:pt x="0" y="0"/>
                </a:moveTo>
                <a:lnTo>
                  <a:pt x="5957366" y="0"/>
                </a:lnTo>
                <a:lnTo>
                  <a:pt x="5957366" y="5153122"/>
                </a:lnTo>
                <a:lnTo>
                  <a:pt x="0" y="5153122"/>
                </a:lnTo>
                <a:lnTo>
                  <a:pt x="0" y="0"/>
                </a:lnTo>
                <a:close/>
              </a:path>
            </a:pathLst>
          </a:custGeom>
          <a:blipFill>
            <a:blip r:embed="rId3"/>
            <a:stretch>
              <a:fillRect/>
            </a:stretch>
          </a:blipFill>
        </p:spPr>
        <p:txBody>
          <a:bodyPr/>
          <a:lstStyle/>
          <a:p>
            <a:endParaRPr lang="sv-SE"/>
          </a:p>
        </p:txBody>
      </p:sp>
      <p:sp>
        <p:nvSpPr>
          <p:cNvPr id="3" name="TextBox 3"/>
          <p:cNvSpPr txBox="1"/>
          <p:nvPr/>
        </p:nvSpPr>
        <p:spPr>
          <a:xfrm>
            <a:off x="4745850" y="1254633"/>
            <a:ext cx="13542150" cy="1323975"/>
          </a:xfrm>
          <a:prstGeom prst="rect">
            <a:avLst/>
          </a:prstGeom>
        </p:spPr>
        <p:txBody>
          <a:bodyPr lIns="0" tIns="0" rIns="0" bIns="0" rtlCol="0" anchor="t">
            <a:spAutoFit/>
          </a:bodyPr>
          <a:lstStyle/>
          <a:p>
            <a:pPr algn="l">
              <a:lnSpc>
                <a:spcPts val="6959"/>
              </a:lnSpc>
            </a:pPr>
            <a:r>
              <a:rPr lang="en-US" sz="5800" b="1">
                <a:solidFill>
                  <a:srgbClr val="000000"/>
                </a:solidFill>
                <a:latin typeface="Verdana 3 Bold"/>
                <a:ea typeface="Verdana 3 Bold"/>
                <a:cs typeface="Verdana 3 Bold"/>
                <a:sym typeface="Verdana 3 Bold"/>
              </a:rPr>
              <a:t>Bedrägeri</a:t>
            </a:r>
          </a:p>
          <a:p>
            <a:pPr algn="l">
              <a:lnSpc>
                <a:spcPts val="3600"/>
              </a:lnSpc>
            </a:pPr>
            <a:r>
              <a:rPr lang="en-US" sz="3000" b="1">
                <a:solidFill>
                  <a:srgbClr val="000000"/>
                </a:solidFill>
                <a:latin typeface="Verdana 3 Bold"/>
                <a:ea typeface="Verdana 3 Bold"/>
                <a:cs typeface="Verdana 3 Bold"/>
                <a:sym typeface="Verdana 3 Bold"/>
              </a:rPr>
              <a:t>SMS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DBFC8"/>
        </a:solidFill>
        <a:effectLst/>
      </p:bgPr>
    </p:bg>
    <p:spTree>
      <p:nvGrpSpPr>
        <p:cNvPr id="1" name=""/>
        <p:cNvGrpSpPr/>
        <p:nvPr/>
      </p:nvGrpSpPr>
      <p:grpSpPr>
        <a:xfrm>
          <a:off x="0" y="0"/>
          <a:ext cx="0" cy="0"/>
          <a:chOff x="0" y="0"/>
          <a:chExt cx="0" cy="0"/>
        </a:xfrm>
      </p:grpSpPr>
      <p:grpSp>
        <p:nvGrpSpPr>
          <p:cNvPr id="2" name="Group 2"/>
          <p:cNvGrpSpPr/>
          <p:nvPr/>
        </p:nvGrpSpPr>
        <p:grpSpPr>
          <a:xfrm>
            <a:off x="6485229" y="3158248"/>
            <a:ext cx="5550897" cy="5098012"/>
            <a:chOff x="0" y="0"/>
            <a:chExt cx="7401195" cy="6797349"/>
          </a:xfrm>
        </p:grpSpPr>
        <p:sp>
          <p:nvSpPr>
            <p:cNvPr id="3" name="Freeform 3"/>
            <p:cNvSpPr/>
            <p:nvPr/>
          </p:nvSpPr>
          <p:spPr>
            <a:xfrm>
              <a:off x="582803" y="3404997"/>
              <a:ext cx="6246368" cy="3387979"/>
            </a:xfrm>
            <a:custGeom>
              <a:avLst/>
              <a:gdLst/>
              <a:ahLst/>
              <a:cxnLst/>
              <a:rect l="l" t="t" r="r" b="b"/>
              <a:pathLst>
                <a:path w="6246368" h="3387979">
                  <a:moveTo>
                    <a:pt x="6246368" y="1803146"/>
                  </a:moveTo>
                  <a:cubicBezTo>
                    <a:pt x="5571236" y="2789428"/>
                    <a:pt x="4391660" y="3387979"/>
                    <a:pt x="3123184" y="3387979"/>
                  </a:cubicBezTo>
                  <a:cubicBezTo>
                    <a:pt x="1854708" y="3387979"/>
                    <a:pt x="675132" y="2789428"/>
                    <a:pt x="0" y="1803146"/>
                  </a:cubicBezTo>
                  <a:lnTo>
                    <a:pt x="3123184" y="0"/>
                  </a:lnTo>
                  <a:close/>
                </a:path>
              </a:pathLst>
            </a:custGeom>
            <a:solidFill>
              <a:srgbClr val="F6B26B"/>
            </a:solidFill>
          </p:spPr>
          <p:txBody>
            <a:bodyPr/>
            <a:lstStyle/>
            <a:p>
              <a:endParaRPr lang="sv-SE"/>
            </a:p>
          </p:txBody>
        </p:sp>
        <p:sp>
          <p:nvSpPr>
            <p:cNvPr id="4" name="Freeform 4"/>
            <p:cNvSpPr/>
            <p:nvPr/>
          </p:nvSpPr>
          <p:spPr>
            <a:xfrm>
              <a:off x="565884" y="3387979"/>
              <a:ext cx="6280178" cy="3422014"/>
            </a:xfrm>
            <a:custGeom>
              <a:avLst/>
              <a:gdLst/>
              <a:ahLst/>
              <a:cxnLst/>
              <a:rect l="l" t="t" r="r" b="b"/>
              <a:pathLst>
                <a:path w="6280178" h="3422014">
                  <a:moveTo>
                    <a:pt x="6280178" y="1820164"/>
                  </a:moveTo>
                  <a:cubicBezTo>
                    <a:pt x="6280178" y="1823593"/>
                    <a:pt x="6279162" y="1826895"/>
                    <a:pt x="6277257" y="1829689"/>
                  </a:cubicBezTo>
                  <a:cubicBezTo>
                    <a:pt x="5598696" y="2821051"/>
                    <a:pt x="4413786" y="3422015"/>
                    <a:pt x="3140103" y="3422015"/>
                  </a:cubicBezTo>
                  <a:lnTo>
                    <a:pt x="3140103" y="3405123"/>
                  </a:lnTo>
                  <a:lnTo>
                    <a:pt x="3140103" y="3422015"/>
                  </a:lnTo>
                  <a:cubicBezTo>
                    <a:pt x="1866420" y="3422015"/>
                    <a:pt x="681510" y="2821051"/>
                    <a:pt x="2949" y="1829816"/>
                  </a:cubicBezTo>
                  <a:cubicBezTo>
                    <a:pt x="282" y="1825879"/>
                    <a:pt x="-607" y="1821053"/>
                    <a:pt x="409" y="1816480"/>
                  </a:cubicBezTo>
                  <a:cubicBezTo>
                    <a:pt x="1425" y="1811909"/>
                    <a:pt x="4346" y="1807972"/>
                    <a:pt x="8410" y="1805559"/>
                  </a:cubicBezTo>
                  <a:lnTo>
                    <a:pt x="3131594" y="2286"/>
                  </a:lnTo>
                  <a:cubicBezTo>
                    <a:pt x="3136801" y="-762"/>
                    <a:pt x="3143278" y="-762"/>
                    <a:pt x="3148485" y="2286"/>
                  </a:cubicBezTo>
                  <a:lnTo>
                    <a:pt x="6271669" y="1805559"/>
                  </a:lnTo>
                  <a:cubicBezTo>
                    <a:pt x="6276876" y="1808607"/>
                    <a:pt x="6280178" y="1814195"/>
                    <a:pt x="6280178" y="1820164"/>
                  </a:cubicBezTo>
                  <a:moveTo>
                    <a:pt x="6246269" y="1820164"/>
                  </a:moveTo>
                  <a:lnTo>
                    <a:pt x="6263160" y="1820164"/>
                  </a:lnTo>
                  <a:lnTo>
                    <a:pt x="6254651" y="1834769"/>
                  </a:lnTo>
                  <a:lnTo>
                    <a:pt x="3131594" y="31623"/>
                  </a:lnTo>
                  <a:lnTo>
                    <a:pt x="3140103" y="17018"/>
                  </a:lnTo>
                  <a:lnTo>
                    <a:pt x="3148612" y="31623"/>
                  </a:lnTo>
                  <a:lnTo>
                    <a:pt x="25428" y="1834896"/>
                  </a:lnTo>
                  <a:lnTo>
                    <a:pt x="16919" y="1820291"/>
                  </a:lnTo>
                  <a:lnTo>
                    <a:pt x="30889" y="1810766"/>
                  </a:lnTo>
                  <a:cubicBezTo>
                    <a:pt x="702592" y="2792095"/>
                    <a:pt x="1876707" y="3388233"/>
                    <a:pt x="3140103" y="3388233"/>
                  </a:cubicBezTo>
                  <a:cubicBezTo>
                    <a:pt x="4403499" y="3388233"/>
                    <a:pt x="5577614" y="2792095"/>
                    <a:pt x="6249317" y="1810766"/>
                  </a:cubicBezTo>
                  <a:lnTo>
                    <a:pt x="6263288" y="1820291"/>
                  </a:lnTo>
                  <a:lnTo>
                    <a:pt x="6246396" y="1820291"/>
                  </a:lnTo>
                  <a:close/>
                </a:path>
              </a:pathLst>
            </a:custGeom>
            <a:solidFill>
              <a:srgbClr val="FFFFFF"/>
            </a:solidFill>
          </p:spPr>
          <p:txBody>
            <a:bodyPr/>
            <a:lstStyle/>
            <a:p>
              <a:endParaRPr lang="sv-SE"/>
            </a:p>
          </p:txBody>
        </p:sp>
      </p:grpSp>
      <p:grpSp>
        <p:nvGrpSpPr>
          <p:cNvPr id="5" name="Group 5"/>
          <p:cNvGrpSpPr/>
          <p:nvPr/>
        </p:nvGrpSpPr>
        <p:grpSpPr>
          <a:xfrm>
            <a:off x="6368552" y="3067703"/>
            <a:ext cx="5550897" cy="5098012"/>
            <a:chOff x="0" y="0"/>
            <a:chExt cx="7401195" cy="6797349"/>
          </a:xfrm>
        </p:grpSpPr>
        <p:sp>
          <p:nvSpPr>
            <p:cNvPr id="6" name="Freeform 6"/>
            <p:cNvSpPr/>
            <p:nvPr/>
          </p:nvSpPr>
          <p:spPr>
            <a:xfrm>
              <a:off x="16944" y="16891"/>
              <a:ext cx="3689043" cy="5191252"/>
            </a:xfrm>
            <a:custGeom>
              <a:avLst/>
              <a:gdLst/>
              <a:ahLst/>
              <a:cxnLst/>
              <a:rect l="l" t="t" r="r" b="b"/>
              <a:pathLst>
                <a:path w="3689043" h="5191252">
                  <a:moveTo>
                    <a:pt x="565859" y="5191252"/>
                  </a:moveTo>
                  <a:cubicBezTo>
                    <a:pt x="-148770" y="4147185"/>
                    <a:pt x="-189283" y="2828925"/>
                    <a:pt x="460068" y="1749552"/>
                  </a:cubicBezTo>
                  <a:cubicBezTo>
                    <a:pt x="1109419" y="670179"/>
                    <a:pt x="2346272" y="0"/>
                    <a:pt x="3689043" y="0"/>
                  </a:cubicBezTo>
                  <a:lnTo>
                    <a:pt x="3689043" y="3388106"/>
                  </a:lnTo>
                  <a:close/>
                </a:path>
              </a:pathLst>
            </a:custGeom>
            <a:solidFill>
              <a:srgbClr val="C6E6BF"/>
            </a:solidFill>
          </p:spPr>
          <p:txBody>
            <a:bodyPr/>
            <a:lstStyle/>
            <a:p>
              <a:endParaRPr lang="sv-SE"/>
            </a:p>
          </p:txBody>
        </p:sp>
        <p:sp>
          <p:nvSpPr>
            <p:cNvPr id="7" name="Freeform 7"/>
            <p:cNvSpPr/>
            <p:nvPr/>
          </p:nvSpPr>
          <p:spPr>
            <a:xfrm>
              <a:off x="45" y="0"/>
              <a:ext cx="3722832" cy="5225145"/>
            </a:xfrm>
            <a:custGeom>
              <a:avLst/>
              <a:gdLst/>
              <a:ahLst/>
              <a:cxnLst/>
              <a:rect l="l" t="t" r="r" b="b"/>
              <a:pathLst>
                <a:path w="3722832" h="5225145">
                  <a:moveTo>
                    <a:pt x="568788" y="5217668"/>
                  </a:moveTo>
                  <a:cubicBezTo>
                    <a:pt x="-149524" y="4168140"/>
                    <a:pt x="-190291" y="2842768"/>
                    <a:pt x="462489" y="1757680"/>
                  </a:cubicBezTo>
                  <a:cubicBezTo>
                    <a:pt x="1115142" y="672846"/>
                    <a:pt x="2357710" y="0"/>
                    <a:pt x="3705942" y="0"/>
                  </a:cubicBezTo>
                  <a:cubicBezTo>
                    <a:pt x="3715340" y="0"/>
                    <a:pt x="3722833" y="7620"/>
                    <a:pt x="3722833" y="16891"/>
                  </a:cubicBezTo>
                  <a:lnTo>
                    <a:pt x="3722833" y="3404997"/>
                  </a:lnTo>
                  <a:cubicBezTo>
                    <a:pt x="3722833" y="3411093"/>
                    <a:pt x="3719658" y="3416681"/>
                    <a:pt x="3714324" y="3419602"/>
                  </a:cubicBezTo>
                  <a:lnTo>
                    <a:pt x="591267" y="5222875"/>
                  </a:lnTo>
                  <a:cubicBezTo>
                    <a:pt x="583647" y="5227320"/>
                    <a:pt x="573868" y="5225034"/>
                    <a:pt x="568788" y="5217795"/>
                  </a:cubicBezTo>
                  <a:moveTo>
                    <a:pt x="596728" y="5198618"/>
                  </a:moveTo>
                  <a:lnTo>
                    <a:pt x="582758" y="5208143"/>
                  </a:lnTo>
                  <a:lnTo>
                    <a:pt x="574249" y="5193538"/>
                  </a:lnTo>
                  <a:lnTo>
                    <a:pt x="3697433" y="3390265"/>
                  </a:lnTo>
                  <a:lnTo>
                    <a:pt x="3705942" y="3404870"/>
                  </a:lnTo>
                  <a:lnTo>
                    <a:pt x="3689051" y="3404870"/>
                  </a:lnTo>
                  <a:lnTo>
                    <a:pt x="3689051" y="16891"/>
                  </a:lnTo>
                  <a:lnTo>
                    <a:pt x="3705942" y="16891"/>
                  </a:lnTo>
                  <a:lnTo>
                    <a:pt x="3705942" y="33909"/>
                  </a:lnTo>
                  <a:cubicBezTo>
                    <a:pt x="2368632" y="33909"/>
                    <a:pt x="1137621" y="701294"/>
                    <a:pt x="491572" y="1775206"/>
                  </a:cubicBezTo>
                  <a:lnTo>
                    <a:pt x="477094" y="1766443"/>
                  </a:lnTo>
                  <a:lnTo>
                    <a:pt x="491572" y="1775206"/>
                  </a:lnTo>
                  <a:cubicBezTo>
                    <a:pt x="-154350" y="2848864"/>
                    <a:pt x="-114091" y="4160012"/>
                    <a:pt x="596728" y="5198618"/>
                  </a:cubicBezTo>
                  <a:close/>
                </a:path>
              </a:pathLst>
            </a:custGeom>
            <a:solidFill>
              <a:srgbClr val="FFFFFF"/>
            </a:solidFill>
          </p:spPr>
          <p:txBody>
            <a:bodyPr/>
            <a:lstStyle/>
            <a:p>
              <a:endParaRPr lang="sv-SE"/>
            </a:p>
          </p:txBody>
        </p:sp>
      </p:grpSp>
      <p:grpSp>
        <p:nvGrpSpPr>
          <p:cNvPr id="8" name="Group 8"/>
          <p:cNvGrpSpPr/>
          <p:nvPr/>
        </p:nvGrpSpPr>
        <p:grpSpPr>
          <a:xfrm>
            <a:off x="6485229" y="3067703"/>
            <a:ext cx="5550897" cy="5098012"/>
            <a:chOff x="0" y="0"/>
            <a:chExt cx="7401195" cy="6797349"/>
          </a:xfrm>
        </p:grpSpPr>
        <p:sp>
          <p:nvSpPr>
            <p:cNvPr id="9" name="Freeform 9"/>
            <p:cNvSpPr/>
            <p:nvPr/>
          </p:nvSpPr>
          <p:spPr>
            <a:xfrm>
              <a:off x="3705987" y="16891"/>
              <a:ext cx="3689138" cy="5191252"/>
            </a:xfrm>
            <a:custGeom>
              <a:avLst/>
              <a:gdLst/>
              <a:ahLst/>
              <a:cxnLst/>
              <a:rect l="l" t="t" r="r" b="b"/>
              <a:pathLst>
                <a:path w="3689138" h="5191252">
                  <a:moveTo>
                    <a:pt x="0" y="0"/>
                  </a:moveTo>
                  <a:cubicBezTo>
                    <a:pt x="1342771" y="0"/>
                    <a:pt x="2579497" y="670052"/>
                    <a:pt x="3228975" y="1749552"/>
                  </a:cubicBezTo>
                  <a:cubicBezTo>
                    <a:pt x="3878453" y="2829052"/>
                    <a:pt x="3837940" y="4147185"/>
                    <a:pt x="3123184" y="5191252"/>
                  </a:cubicBezTo>
                  <a:lnTo>
                    <a:pt x="0" y="3388106"/>
                  </a:lnTo>
                  <a:close/>
                </a:path>
              </a:pathLst>
            </a:custGeom>
            <a:solidFill>
              <a:srgbClr val="8EA6B3"/>
            </a:solidFill>
          </p:spPr>
          <p:txBody>
            <a:bodyPr/>
            <a:lstStyle/>
            <a:p>
              <a:endParaRPr lang="sv-SE"/>
            </a:p>
          </p:txBody>
        </p:sp>
        <p:sp>
          <p:nvSpPr>
            <p:cNvPr id="10" name="Freeform 10"/>
            <p:cNvSpPr/>
            <p:nvPr/>
          </p:nvSpPr>
          <p:spPr>
            <a:xfrm>
              <a:off x="3688969" y="0"/>
              <a:ext cx="3723005" cy="5225018"/>
            </a:xfrm>
            <a:custGeom>
              <a:avLst/>
              <a:gdLst/>
              <a:ahLst/>
              <a:cxnLst/>
              <a:rect l="l" t="t" r="r" b="b"/>
              <a:pathLst>
                <a:path w="3723005" h="5225018">
                  <a:moveTo>
                    <a:pt x="17018" y="0"/>
                  </a:moveTo>
                  <a:cubicBezTo>
                    <a:pt x="1365250" y="0"/>
                    <a:pt x="2607691" y="672846"/>
                    <a:pt x="3260471" y="1757680"/>
                  </a:cubicBezTo>
                  <a:lnTo>
                    <a:pt x="3245993" y="1766443"/>
                  </a:lnTo>
                  <a:lnTo>
                    <a:pt x="3260471" y="1757680"/>
                  </a:lnTo>
                  <a:cubicBezTo>
                    <a:pt x="3913251" y="2842768"/>
                    <a:pt x="3872611" y="4168140"/>
                    <a:pt x="3154172" y="5217668"/>
                  </a:cubicBezTo>
                  <a:cubicBezTo>
                    <a:pt x="3149219" y="5224907"/>
                    <a:pt x="3139440" y="5227193"/>
                    <a:pt x="3131693" y="5222748"/>
                  </a:cubicBezTo>
                  <a:lnTo>
                    <a:pt x="8509" y="3419602"/>
                  </a:lnTo>
                  <a:cubicBezTo>
                    <a:pt x="3302" y="3416554"/>
                    <a:pt x="0" y="3410966"/>
                    <a:pt x="0" y="3404997"/>
                  </a:cubicBezTo>
                  <a:lnTo>
                    <a:pt x="0" y="16891"/>
                  </a:lnTo>
                  <a:cubicBezTo>
                    <a:pt x="0" y="12446"/>
                    <a:pt x="1778" y="8128"/>
                    <a:pt x="4953" y="4953"/>
                  </a:cubicBezTo>
                  <a:cubicBezTo>
                    <a:pt x="8128" y="1778"/>
                    <a:pt x="12446" y="0"/>
                    <a:pt x="16891" y="0"/>
                  </a:cubicBezTo>
                  <a:moveTo>
                    <a:pt x="16891" y="33909"/>
                  </a:moveTo>
                  <a:lnTo>
                    <a:pt x="16891" y="16891"/>
                  </a:lnTo>
                  <a:lnTo>
                    <a:pt x="33782" y="16891"/>
                  </a:lnTo>
                  <a:lnTo>
                    <a:pt x="33782" y="3404997"/>
                  </a:lnTo>
                  <a:lnTo>
                    <a:pt x="16891" y="3404997"/>
                  </a:lnTo>
                  <a:lnTo>
                    <a:pt x="25400" y="3390392"/>
                  </a:lnTo>
                  <a:lnTo>
                    <a:pt x="3148584" y="5193538"/>
                  </a:lnTo>
                  <a:lnTo>
                    <a:pt x="3140075" y="5208143"/>
                  </a:lnTo>
                  <a:lnTo>
                    <a:pt x="3126105" y="5198618"/>
                  </a:lnTo>
                  <a:cubicBezTo>
                    <a:pt x="3837051" y="4160012"/>
                    <a:pt x="3877310" y="2848864"/>
                    <a:pt x="3231261" y="1775206"/>
                  </a:cubicBezTo>
                  <a:cubicBezTo>
                    <a:pt x="2585339" y="701294"/>
                    <a:pt x="1354328" y="33909"/>
                    <a:pt x="17018" y="33909"/>
                  </a:cubicBezTo>
                  <a:close/>
                </a:path>
              </a:pathLst>
            </a:custGeom>
            <a:solidFill>
              <a:srgbClr val="FFFFFF"/>
            </a:solidFill>
          </p:spPr>
          <p:txBody>
            <a:bodyPr/>
            <a:lstStyle/>
            <a:p>
              <a:endParaRPr lang="sv-SE"/>
            </a:p>
          </p:txBody>
        </p:sp>
      </p:grpSp>
      <p:grpSp>
        <p:nvGrpSpPr>
          <p:cNvPr id="11" name="Group 11"/>
          <p:cNvGrpSpPr/>
          <p:nvPr/>
        </p:nvGrpSpPr>
        <p:grpSpPr>
          <a:xfrm>
            <a:off x="9691276" y="4135526"/>
            <a:ext cx="1944362" cy="1512700"/>
            <a:chOff x="0" y="0"/>
            <a:chExt cx="2592482" cy="2016934"/>
          </a:xfrm>
        </p:grpSpPr>
        <p:sp>
          <p:nvSpPr>
            <p:cNvPr id="12" name="Freeform 12"/>
            <p:cNvSpPr/>
            <p:nvPr/>
          </p:nvSpPr>
          <p:spPr>
            <a:xfrm>
              <a:off x="0" y="0"/>
              <a:ext cx="2592482" cy="2016934"/>
            </a:xfrm>
            <a:custGeom>
              <a:avLst/>
              <a:gdLst/>
              <a:ahLst/>
              <a:cxnLst/>
              <a:rect l="l" t="t" r="r" b="b"/>
              <a:pathLst>
                <a:path w="2592482" h="2016934">
                  <a:moveTo>
                    <a:pt x="0" y="0"/>
                  </a:moveTo>
                  <a:lnTo>
                    <a:pt x="2592482" y="0"/>
                  </a:lnTo>
                  <a:lnTo>
                    <a:pt x="2592482" y="2016934"/>
                  </a:lnTo>
                  <a:lnTo>
                    <a:pt x="0" y="2016934"/>
                  </a:lnTo>
                  <a:close/>
                </a:path>
              </a:pathLst>
            </a:custGeom>
          </p:spPr>
          <p:txBody>
            <a:bodyPr/>
            <a:lstStyle/>
            <a:p>
              <a:endParaRPr lang="sv-SE"/>
            </a:p>
          </p:txBody>
        </p:sp>
        <p:sp>
          <p:nvSpPr>
            <p:cNvPr id="13" name="TextBox 13"/>
            <p:cNvSpPr txBox="1"/>
            <p:nvPr/>
          </p:nvSpPr>
          <p:spPr>
            <a:xfrm>
              <a:off x="0" y="19050"/>
              <a:ext cx="2592482" cy="1997884"/>
            </a:xfrm>
            <a:prstGeom prst="rect">
              <a:avLst/>
            </a:prstGeom>
          </p:spPr>
          <p:txBody>
            <a:bodyPr lIns="0" tIns="0" rIns="0" bIns="0" rtlCol="0" anchor="ctr"/>
            <a:lstStyle/>
            <a:p>
              <a:pPr algn="ctr">
                <a:lnSpc>
                  <a:spcPts val="1944"/>
                </a:lnSpc>
              </a:pPr>
              <a:r>
                <a:rPr lang="en-US" sz="1800" b="1">
                  <a:solidFill>
                    <a:srgbClr val="FFFFFF"/>
                  </a:solidFill>
                  <a:latin typeface="Playfair Display Bold"/>
                  <a:ea typeface="Playfair Display Bold"/>
                  <a:cs typeface="Playfair Display Bold"/>
                  <a:sym typeface="Playfair Display Bold"/>
                </a:rPr>
                <a:t>Stöd till brottsutsatta, vittnen &amp; anhöriga</a:t>
              </a:r>
            </a:p>
          </p:txBody>
        </p:sp>
      </p:grpSp>
      <p:grpSp>
        <p:nvGrpSpPr>
          <p:cNvPr id="14" name="Group 14"/>
          <p:cNvGrpSpPr/>
          <p:nvPr/>
        </p:nvGrpSpPr>
        <p:grpSpPr>
          <a:xfrm>
            <a:off x="7697474" y="6554553"/>
            <a:ext cx="2964420" cy="1330996"/>
            <a:chOff x="0" y="0"/>
            <a:chExt cx="3952559" cy="1774661"/>
          </a:xfrm>
        </p:grpSpPr>
        <p:sp>
          <p:nvSpPr>
            <p:cNvPr id="15" name="Freeform 15"/>
            <p:cNvSpPr/>
            <p:nvPr/>
          </p:nvSpPr>
          <p:spPr>
            <a:xfrm>
              <a:off x="0" y="0"/>
              <a:ext cx="3952560" cy="1774661"/>
            </a:xfrm>
            <a:custGeom>
              <a:avLst/>
              <a:gdLst/>
              <a:ahLst/>
              <a:cxnLst/>
              <a:rect l="l" t="t" r="r" b="b"/>
              <a:pathLst>
                <a:path w="3952560" h="1774661">
                  <a:moveTo>
                    <a:pt x="0" y="0"/>
                  </a:moveTo>
                  <a:lnTo>
                    <a:pt x="3952560" y="0"/>
                  </a:lnTo>
                  <a:lnTo>
                    <a:pt x="3952560" y="1774661"/>
                  </a:lnTo>
                  <a:lnTo>
                    <a:pt x="0" y="1774661"/>
                  </a:lnTo>
                  <a:close/>
                </a:path>
              </a:pathLst>
            </a:custGeom>
          </p:spPr>
          <p:txBody>
            <a:bodyPr/>
            <a:lstStyle/>
            <a:p>
              <a:endParaRPr lang="sv-SE"/>
            </a:p>
          </p:txBody>
        </p:sp>
        <p:sp>
          <p:nvSpPr>
            <p:cNvPr id="16" name="TextBox 16"/>
            <p:cNvSpPr txBox="1"/>
            <p:nvPr/>
          </p:nvSpPr>
          <p:spPr>
            <a:xfrm>
              <a:off x="0" y="19050"/>
              <a:ext cx="3952559" cy="1755611"/>
            </a:xfrm>
            <a:prstGeom prst="rect">
              <a:avLst/>
            </a:prstGeom>
          </p:spPr>
          <p:txBody>
            <a:bodyPr lIns="0" tIns="0" rIns="0" bIns="0" rtlCol="0" anchor="ctr"/>
            <a:lstStyle/>
            <a:p>
              <a:pPr algn="ctr">
                <a:lnSpc>
                  <a:spcPts val="1944"/>
                </a:lnSpc>
              </a:pPr>
              <a:endParaRPr/>
            </a:p>
            <a:p>
              <a:pPr algn="ctr">
                <a:lnSpc>
                  <a:spcPts val="1944"/>
                </a:lnSpc>
              </a:pPr>
              <a:r>
                <a:rPr lang="en-US" sz="1800" b="1">
                  <a:solidFill>
                    <a:srgbClr val="FFFFFF"/>
                  </a:solidFill>
                  <a:latin typeface="Playfair Display Bold"/>
                  <a:ea typeface="Playfair Display Bold"/>
                  <a:cs typeface="Playfair Display Bold"/>
                  <a:sym typeface="Playfair Display Bold"/>
                </a:rPr>
                <a:t>Stöd  till  unga mellan </a:t>
              </a:r>
            </a:p>
            <a:p>
              <a:pPr algn="ctr">
                <a:lnSpc>
                  <a:spcPts val="1944"/>
                </a:lnSpc>
              </a:pPr>
              <a:r>
                <a:rPr lang="en-US" sz="1800" b="1">
                  <a:solidFill>
                    <a:srgbClr val="FFFFFF"/>
                  </a:solidFill>
                  <a:latin typeface="Playfair Display Bold"/>
                  <a:ea typeface="Playfair Display Bold"/>
                  <a:cs typeface="Playfair Display Bold"/>
                  <a:sym typeface="Playfair Display Bold"/>
                </a:rPr>
                <a:t>13-21 år</a:t>
              </a:r>
            </a:p>
          </p:txBody>
        </p:sp>
      </p:grpSp>
      <p:grpSp>
        <p:nvGrpSpPr>
          <p:cNvPr id="17" name="Group 17"/>
          <p:cNvGrpSpPr/>
          <p:nvPr/>
        </p:nvGrpSpPr>
        <p:grpSpPr>
          <a:xfrm>
            <a:off x="6998922" y="4270328"/>
            <a:ext cx="1976416" cy="1512700"/>
            <a:chOff x="0" y="0"/>
            <a:chExt cx="2635222" cy="2016934"/>
          </a:xfrm>
        </p:grpSpPr>
        <p:sp>
          <p:nvSpPr>
            <p:cNvPr id="18" name="Freeform 18"/>
            <p:cNvSpPr/>
            <p:nvPr/>
          </p:nvSpPr>
          <p:spPr>
            <a:xfrm>
              <a:off x="0" y="0"/>
              <a:ext cx="2635222" cy="2016934"/>
            </a:xfrm>
            <a:custGeom>
              <a:avLst/>
              <a:gdLst/>
              <a:ahLst/>
              <a:cxnLst/>
              <a:rect l="l" t="t" r="r" b="b"/>
              <a:pathLst>
                <a:path w="2635222" h="2016934">
                  <a:moveTo>
                    <a:pt x="0" y="0"/>
                  </a:moveTo>
                  <a:lnTo>
                    <a:pt x="2635222" y="0"/>
                  </a:lnTo>
                  <a:lnTo>
                    <a:pt x="2635222" y="2016934"/>
                  </a:lnTo>
                  <a:lnTo>
                    <a:pt x="0" y="2016934"/>
                  </a:lnTo>
                  <a:close/>
                </a:path>
              </a:pathLst>
            </a:custGeom>
          </p:spPr>
          <p:txBody>
            <a:bodyPr/>
            <a:lstStyle/>
            <a:p>
              <a:endParaRPr lang="sv-SE"/>
            </a:p>
          </p:txBody>
        </p:sp>
        <p:sp>
          <p:nvSpPr>
            <p:cNvPr id="19" name="TextBox 19"/>
            <p:cNvSpPr txBox="1"/>
            <p:nvPr/>
          </p:nvSpPr>
          <p:spPr>
            <a:xfrm>
              <a:off x="0" y="19050"/>
              <a:ext cx="2635222" cy="1997884"/>
            </a:xfrm>
            <a:prstGeom prst="rect">
              <a:avLst/>
            </a:prstGeom>
          </p:spPr>
          <p:txBody>
            <a:bodyPr lIns="0" tIns="0" rIns="0" bIns="0" rtlCol="0" anchor="ctr"/>
            <a:lstStyle/>
            <a:p>
              <a:pPr algn="l">
                <a:lnSpc>
                  <a:spcPts val="1944"/>
                </a:lnSpc>
              </a:pPr>
              <a:r>
                <a:rPr lang="en-US" sz="1800" b="1">
                  <a:solidFill>
                    <a:srgbClr val="FFFFFF"/>
                  </a:solidFill>
                  <a:latin typeface="Playfair Display Bold"/>
                  <a:ea typeface="Playfair Display Bold"/>
                  <a:cs typeface="Playfair Display Bold"/>
                  <a:sym typeface="Playfair Display Bold"/>
                </a:rPr>
                <a:t>   Stöd till våldsutsatta kvinnor &amp; </a:t>
              </a:r>
            </a:p>
            <a:p>
              <a:pPr algn="l">
                <a:lnSpc>
                  <a:spcPts val="1944"/>
                </a:lnSpc>
              </a:pPr>
              <a:r>
                <a:rPr lang="en-US" sz="1800" b="1">
                  <a:solidFill>
                    <a:srgbClr val="FFFFFF"/>
                  </a:solidFill>
                  <a:latin typeface="Playfair Display Bold"/>
                  <a:ea typeface="Playfair Display Bold"/>
                  <a:cs typeface="Playfair Display Bold"/>
                  <a:sym typeface="Playfair Display Bold"/>
                </a:rPr>
                <a:t>barn i nära relation</a:t>
              </a:r>
            </a:p>
          </p:txBody>
        </p:sp>
      </p:grpSp>
      <p:grpSp>
        <p:nvGrpSpPr>
          <p:cNvPr id="20" name="Group 20"/>
          <p:cNvGrpSpPr/>
          <p:nvPr/>
        </p:nvGrpSpPr>
        <p:grpSpPr>
          <a:xfrm>
            <a:off x="6151776" y="2851520"/>
            <a:ext cx="6218850" cy="5711469"/>
            <a:chOff x="0" y="0"/>
            <a:chExt cx="8291800" cy="7615291"/>
          </a:xfrm>
        </p:grpSpPr>
        <p:sp>
          <p:nvSpPr>
            <p:cNvPr id="21" name="Freeform 21"/>
            <p:cNvSpPr/>
            <p:nvPr/>
          </p:nvSpPr>
          <p:spPr>
            <a:xfrm>
              <a:off x="4145280" y="258064"/>
              <a:ext cx="3865497" cy="5227574"/>
            </a:xfrm>
            <a:custGeom>
              <a:avLst/>
              <a:gdLst/>
              <a:ahLst/>
              <a:cxnLst/>
              <a:rect l="l" t="t" r="r" b="b"/>
              <a:pathLst>
                <a:path w="3865497" h="5227574">
                  <a:moveTo>
                    <a:pt x="0" y="0"/>
                  </a:moveTo>
                  <a:cubicBezTo>
                    <a:pt x="1318895" y="-127"/>
                    <a:pt x="2546858" y="617347"/>
                    <a:pt x="3257169" y="1638046"/>
                  </a:cubicBezTo>
                  <a:cubicBezTo>
                    <a:pt x="3967480" y="2658745"/>
                    <a:pt x="4061968" y="3941445"/>
                    <a:pt x="3507867" y="5040630"/>
                  </a:cubicBezTo>
                  <a:lnTo>
                    <a:pt x="3750437" y="5169281"/>
                  </a:lnTo>
                  <a:lnTo>
                    <a:pt x="3165094" y="5227574"/>
                  </a:lnTo>
                  <a:lnTo>
                    <a:pt x="2898521" y="4717542"/>
                  </a:lnTo>
                  <a:lnTo>
                    <a:pt x="3140964" y="4846066"/>
                  </a:lnTo>
                  <a:cubicBezTo>
                    <a:pt x="3620008" y="3867531"/>
                    <a:pt x="3526028" y="2732532"/>
                    <a:pt x="2891409" y="1831721"/>
                  </a:cubicBezTo>
                  <a:cubicBezTo>
                    <a:pt x="2256790" y="930910"/>
                    <a:pt x="1168273" y="387096"/>
                    <a:pt x="127" y="387223"/>
                  </a:cubicBezTo>
                  <a:close/>
                </a:path>
              </a:pathLst>
            </a:custGeom>
            <a:solidFill>
              <a:srgbClr val="FFF7B4"/>
            </a:solidFill>
          </p:spPr>
          <p:txBody>
            <a:bodyPr/>
            <a:lstStyle/>
            <a:p>
              <a:endParaRPr lang="sv-SE"/>
            </a:p>
          </p:txBody>
        </p:sp>
      </p:grpSp>
      <p:grpSp>
        <p:nvGrpSpPr>
          <p:cNvPr id="22" name="Group 22"/>
          <p:cNvGrpSpPr/>
          <p:nvPr/>
        </p:nvGrpSpPr>
        <p:grpSpPr>
          <a:xfrm>
            <a:off x="6135064" y="2851520"/>
            <a:ext cx="6218850" cy="5711469"/>
            <a:chOff x="0" y="0"/>
            <a:chExt cx="8291800" cy="7615291"/>
          </a:xfrm>
        </p:grpSpPr>
        <p:sp>
          <p:nvSpPr>
            <p:cNvPr id="23" name="Freeform 23"/>
            <p:cNvSpPr/>
            <p:nvPr/>
          </p:nvSpPr>
          <p:spPr>
            <a:xfrm>
              <a:off x="281028" y="15113"/>
              <a:ext cx="3865522" cy="5567299"/>
            </a:xfrm>
            <a:custGeom>
              <a:avLst/>
              <a:gdLst/>
              <a:ahLst/>
              <a:cxnLst/>
              <a:rect l="l" t="t" r="r" b="b"/>
              <a:pathLst>
                <a:path w="3865522" h="5567299">
                  <a:moveTo>
                    <a:pt x="517802" y="5567299"/>
                  </a:moveTo>
                  <a:cubicBezTo>
                    <a:pt x="-141709" y="4518279"/>
                    <a:pt x="-173078" y="3232912"/>
                    <a:pt x="434363" y="2157730"/>
                  </a:cubicBezTo>
                  <a:cubicBezTo>
                    <a:pt x="1041804" y="1082548"/>
                    <a:pt x="2204362" y="366141"/>
                    <a:pt x="3517923" y="257302"/>
                  </a:cubicBezTo>
                  <a:lnTo>
                    <a:pt x="3517923" y="0"/>
                  </a:lnTo>
                  <a:lnTo>
                    <a:pt x="3865522" y="436626"/>
                  </a:lnTo>
                  <a:lnTo>
                    <a:pt x="3517796" y="903605"/>
                  </a:lnTo>
                  <a:lnTo>
                    <a:pt x="3517923" y="646430"/>
                  </a:lnTo>
                  <a:cubicBezTo>
                    <a:pt x="2355619" y="754507"/>
                    <a:pt x="1332253" y="1396619"/>
                    <a:pt x="799996" y="2351659"/>
                  </a:cubicBezTo>
                  <a:cubicBezTo>
                    <a:pt x="267739" y="3306699"/>
                    <a:pt x="298854" y="4444492"/>
                    <a:pt x="882927" y="5373624"/>
                  </a:cubicBezTo>
                  <a:close/>
                </a:path>
              </a:pathLst>
            </a:custGeom>
            <a:solidFill>
              <a:srgbClr val="FFF7B4"/>
            </a:solidFill>
          </p:spPr>
          <p:txBody>
            <a:bodyPr/>
            <a:lstStyle/>
            <a:p>
              <a:endParaRPr lang="sv-SE"/>
            </a:p>
          </p:txBody>
        </p:sp>
      </p:grpSp>
      <p:grpSp>
        <p:nvGrpSpPr>
          <p:cNvPr id="24" name="Group 24"/>
          <p:cNvGrpSpPr/>
          <p:nvPr/>
        </p:nvGrpSpPr>
        <p:grpSpPr>
          <a:xfrm>
            <a:off x="6135064" y="2927294"/>
            <a:ext cx="6218850" cy="5711469"/>
            <a:chOff x="0" y="0"/>
            <a:chExt cx="8291800" cy="7615291"/>
          </a:xfrm>
        </p:grpSpPr>
        <p:sp>
          <p:nvSpPr>
            <p:cNvPr id="25" name="Freeform 25"/>
            <p:cNvSpPr/>
            <p:nvPr/>
          </p:nvSpPr>
          <p:spPr>
            <a:xfrm>
              <a:off x="743966" y="5389245"/>
              <a:ext cx="6748653" cy="1967914"/>
            </a:xfrm>
            <a:custGeom>
              <a:avLst/>
              <a:gdLst/>
              <a:ahLst/>
              <a:cxnLst/>
              <a:rect l="l" t="t" r="r" b="b"/>
              <a:pathLst>
                <a:path w="6748653" h="1967914">
                  <a:moveTo>
                    <a:pt x="6748653" y="193548"/>
                  </a:moveTo>
                  <a:cubicBezTo>
                    <a:pt x="6089142" y="1242187"/>
                    <a:pt x="4893056" y="1909826"/>
                    <a:pt x="3575812" y="1964309"/>
                  </a:cubicBezTo>
                  <a:cubicBezTo>
                    <a:pt x="2258568" y="2018792"/>
                    <a:pt x="1002030" y="1452880"/>
                    <a:pt x="242570" y="462915"/>
                  </a:cubicBezTo>
                  <a:lnTo>
                    <a:pt x="0" y="591566"/>
                  </a:lnTo>
                  <a:lnTo>
                    <a:pt x="237744" y="96774"/>
                  </a:lnTo>
                  <a:lnTo>
                    <a:pt x="851916" y="139700"/>
                  </a:lnTo>
                  <a:lnTo>
                    <a:pt x="609346" y="268351"/>
                  </a:lnTo>
                  <a:cubicBezTo>
                    <a:pt x="1292606" y="1138301"/>
                    <a:pt x="2409444" y="1630807"/>
                    <a:pt x="3576066" y="1576705"/>
                  </a:cubicBezTo>
                  <a:cubicBezTo>
                    <a:pt x="4742688" y="1522603"/>
                    <a:pt x="5799456" y="928878"/>
                    <a:pt x="6383656" y="0"/>
                  </a:cubicBezTo>
                  <a:close/>
                </a:path>
              </a:pathLst>
            </a:custGeom>
            <a:solidFill>
              <a:srgbClr val="FFF7B4"/>
            </a:solidFill>
          </p:spPr>
          <p:txBody>
            <a:bodyPr/>
            <a:lstStyle/>
            <a:p>
              <a:endParaRPr lang="sv-SE"/>
            </a:p>
          </p:txBody>
        </p:sp>
      </p:grpSp>
      <p:grpSp>
        <p:nvGrpSpPr>
          <p:cNvPr id="26" name="Group 26"/>
          <p:cNvGrpSpPr/>
          <p:nvPr/>
        </p:nvGrpSpPr>
        <p:grpSpPr>
          <a:xfrm>
            <a:off x="8354170" y="8653470"/>
            <a:ext cx="1585418" cy="665432"/>
            <a:chOff x="0" y="0"/>
            <a:chExt cx="2113891" cy="887243"/>
          </a:xfrm>
        </p:grpSpPr>
        <p:sp>
          <p:nvSpPr>
            <p:cNvPr id="27" name="Freeform 27"/>
            <p:cNvSpPr/>
            <p:nvPr/>
          </p:nvSpPr>
          <p:spPr>
            <a:xfrm>
              <a:off x="0" y="0"/>
              <a:ext cx="2113915" cy="887222"/>
            </a:xfrm>
            <a:custGeom>
              <a:avLst/>
              <a:gdLst/>
              <a:ahLst/>
              <a:cxnLst/>
              <a:rect l="l" t="t" r="r" b="b"/>
              <a:pathLst>
                <a:path w="2113915" h="887222">
                  <a:moveTo>
                    <a:pt x="0" y="0"/>
                  </a:moveTo>
                  <a:lnTo>
                    <a:pt x="2113915" y="0"/>
                  </a:lnTo>
                  <a:lnTo>
                    <a:pt x="2113915" y="887222"/>
                  </a:lnTo>
                  <a:lnTo>
                    <a:pt x="0" y="887222"/>
                  </a:lnTo>
                  <a:lnTo>
                    <a:pt x="0" y="0"/>
                  </a:lnTo>
                  <a:close/>
                </a:path>
              </a:pathLst>
            </a:custGeom>
            <a:blipFill>
              <a:blip r:embed="rId2"/>
              <a:stretch>
                <a:fillRect r="1" b="-6627"/>
              </a:stretch>
            </a:blipFill>
          </p:spPr>
          <p:txBody>
            <a:bodyPr/>
            <a:lstStyle/>
            <a:p>
              <a:endParaRPr lang="sv-SE"/>
            </a:p>
          </p:txBody>
        </p:sp>
      </p:grpSp>
      <p:grpSp>
        <p:nvGrpSpPr>
          <p:cNvPr id="28" name="Group 28"/>
          <p:cNvGrpSpPr/>
          <p:nvPr/>
        </p:nvGrpSpPr>
        <p:grpSpPr>
          <a:xfrm>
            <a:off x="4499224" y="3574270"/>
            <a:ext cx="1891288" cy="561256"/>
            <a:chOff x="0" y="0"/>
            <a:chExt cx="2521717" cy="748341"/>
          </a:xfrm>
        </p:grpSpPr>
        <p:sp>
          <p:nvSpPr>
            <p:cNvPr id="29" name="Freeform 29"/>
            <p:cNvSpPr/>
            <p:nvPr/>
          </p:nvSpPr>
          <p:spPr>
            <a:xfrm>
              <a:off x="0" y="0"/>
              <a:ext cx="2521712" cy="748284"/>
            </a:xfrm>
            <a:custGeom>
              <a:avLst/>
              <a:gdLst/>
              <a:ahLst/>
              <a:cxnLst/>
              <a:rect l="l" t="t" r="r" b="b"/>
              <a:pathLst>
                <a:path w="2521712" h="748284">
                  <a:moveTo>
                    <a:pt x="0" y="0"/>
                  </a:moveTo>
                  <a:lnTo>
                    <a:pt x="2521712" y="0"/>
                  </a:lnTo>
                  <a:lnTo>
                    <a:pt x="2521712" y="748284"/>
                  </a:lnTo>
                  <a:lnTo>
                    <a:pt x="0" y="748284"/>
                  </a:lnTo>
                  <a:lnTo>
                    <a:pt x="0" y="0"/>
                  </a:lnTo>
                  <a:close/>
                </a:path>
              </a:pathLst>
            </a:custGeom>
            <a:blipFill>
              <a:blip r:embed="rId3"/>
              <a:stretch>
                <a:fillRect b="-13636"/>
              </a:stretch>
            </a:blipFill>
          </p:spPr>
          <p:txBody>
            <a:bodyPr/>
            <a:lstStyle/>
            <a:p>
              <a:endParaRPr lang="sv-SE"/>
            </a:p>
          </p:txBody>
        </p:sp>
      </p:grpSp>
      <p:grpSp>
        <p:nvGrpSpPr>
          <p:cNvPr id="30" name="Group 30"/>
          <p:cNvGrpSpPr/>
          <p:nvPr/>
        </p:nvGrpSpPr>
        <p:grpSpPr>
          <a:xfrm>
            <a:off x="12370626" y="3574268"/>
            <a:ext cx="1418146" cy="1050220"/>
            <a:chOff x="0" y="0"/>
            <a:chExt cx="1890861" cy="1400293"/>
          </a:xfrm>
        </p:grpSpPr>
        <p:sp>
          <p:nvSpPr>
            <p:cNvPr id="31" name="Freeform 31" descr="En bild som visar tecken, flaska, hängande, mat  Automatiskt genererad beskrivning"/>
            <p:cNvSpPr/>
            <p:nvPr/>
          </p:nvSpPr>
          <p:spPr>
            <a:xfrm>
              <a:off x="0" y="0"/>
              <a:ext cx="1890903" cy="1400302"/>
            </a:xfrm>
            <a:custGeom>
              <a:avLst/>
              <a:gdLst/>
              <a:ahLst/>
              <a:cxnLst/>
              <a:rect l="l" t="t" r="r" b="b"/>
              <a:pathLst>
                <a:path w="1890903" h="1400302">
                  <a:moveTo>
                    <a:pt x="0" y="0"/>
                  </a:moveTo>
                  <a:lnTo>
                    <a:pt x="1890903" y="0"/>
                  </a:lnTo>
                  <a:lnTo>
                    <a:pt x="1890903" y="1400302"/>
                  </a:lnTo>
                  <a:lnTo>
                    <a:pt x="0" y="1400302"/>
                  </a:lnTo>
                  <a:lnTo>
                    <a:pt x="0" y="0"/>
                  </a:lnTo>
                  <a:close/>
                </a:path>
              </a:pathLst>
            </a:custGeom>
            <a:blipFill>
              <a:blip r:embed="rId4"/>
              <a:stretch>
                <a:fillRect r="2" b="-1445"/>
              </a:stretch>
            </a:blipFill>
          </p:spPr>
          <p:txBody>
            <a:bodyPr/>
            <a:lstStyle/>
            <a:p>
              <a:endParaRPr lang="sv-SE"/>
            </a:p>
          </p:txBody>
        </p:sp>
      </p:grpSp>
      <p:grpSp>
        <p:nvGrpSpPr>
          <p:cNvPr id="32" name="Group 32"/>
          <p:cNvGrpSpPr/>
          <p:nvPr/>
        </p:nvGrpSpPr>
        <p:grpSpPr>
          <a:xfrm>
            <a:off x="8354170" y="4624488"/>
            <a:ext cx="1780639" cy="1780639"/>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7B4"/>
            </a:solidFill>
          </p:spPr>
          <p:txBody>
            <a:bodyPr/>
            <a:lstStyle/>
            <a:p>
              <a:endParaRPr lang="sv-SE"/>
            </a:p>
          </p:txBody>
        </p:sp>
        <p:sp>
          <p:nvSpPr>
            <p:cNvPr id="34" name="TextBox 34"/>
            <p:cNvSpPr txBox="1"/>
            <p:nvPr/>
          </p:nvSpPr>
          <p:spPr>
            <a:xfrm>
              <a:off x="76200" y="95250"/>
              <a:ext cx="660400" cy="641350"/>
            </a:xfrm>
            <a:prstGeom prst="rect">
              <a:avLst/>
            </a:prstGeom>
          </p:spPr>
          <p:txBody>
            <a:bodyPr lIns="50800" tIns="50800" rIns="50800" bIns="50800" rtlCol="0" anchor="ctr"/>
            <a:lstStyle/>
            <a:p>
              <a:pPr algn="ctr">
                <a:lnSpc>
                  <a:spcPts val="1944"/>
                </a:lnSpc>
              </a:pPr>
              <a:endParaRPr/>
            </a:p>
          </p:txBody>
        </p:sp>
      </p:grpSp>
      <p:grpSp>
        <p:nvGrpSpPr>
          <p:cNvPr id="35" name="Group 35"/>
          <p:cNvGrpSpPr/>
          <p:nvPr/>
        </p:nvGrpSpPr>
        <p:grpSpPr>
          <a:xfrm>
            <a:off x="8467958" y="4768892"/>
            <a:ext cx="1585438" cy="1491832"/>
            <a:chOff x="0" y="0"/>
            <a:chExt cx="2113917" cy="1989109"/>
          </a:xfrm>
        </p:grpSpPr>
        <p:sp>
          <p:nvSpPr>
            <p:cNvPr id="36" name="Freeform 36"/>
            <p:cNvSpPr/>
            <p:nvPr/>
          </p:nvSpPr>
          <p:spPr>
            <a:xfrm>
              <a:off x="0" y="0"/>
              <a:ext cx="2113915" cy="1989074"/>
            </a:xfrm>
            <a:custGeom>
              <a:avLst/>
              <a:gdLst/>
              <a:ahLst/>
              <a:cxnLst/>
              <a:rect l="l" t="t" r="r" b="b"/>
              <a:pathLst>
                <a:path w="2113915" h="1989074">
                  <a:moveTo>
                    <a:pt x="0" y="0"/>
                  </a:moveTo>
                  <a:lnTo>
                    <a:pt x="2113915" y="0"/>
                  </a:lnTo>
                  <a:lnTo>
                    <a:pt x="2113915" y="1989074"/>
                  </a:lnTo>
                  <a:lnTo>
                    <a:pt x="0" y="1989074"/>
                  </a:lnTo>
                  <a:lnTo>
                    <a:pt x="0" y="0"/>
                  </a:lnTo>
                  <a:close/>
                </a:path>
              </a:pathLst>
            </a:custGeom>
            <a:blipFill>
              <a:blip r:embed="rId5"/>
              <a:stretch>
                <a:fillRect t="-724" b="-726"/>
              </a:stretch>
            </a:blipFill>
          </p:spPr>
          <p:txBody>
            <a:bodyPr/>
            <a:lstStyle/>
            <a:p>
              <a:endParaRPr lang="sv-SE"/>
            </a:p>
          </p:txBody>
        </p:sp>
      </p:grpSp>
      <p:sp>
        <p:nvSpPr>
          <p:cNvPr id="37" name="TextBox 37"/>
          <p:cNvSpPr txBox="1"/>
          <p:nvPr/>
        </p:nvSpPr>
        <p:spPr>
          <a:xfrm>
            <a:off x="6998922" y="1672066"/>
            <a:ext cx="6498996" cy="542925"/>
          </a:xfrm>
          <a:prstGeom prst="rect">
            <a:avLst/>
          </a:prstGeom>
        </p:spPr>
        <p:txBody>
          <a:bodyPr lIns="0" tIns="0" rIns="0" bIns="0" rtlCol="0" anchor="t">
            <a:spAutoFit/>
          </a:bodyPr>
          <a:lstStyle/>
          <a:p>
            <a:pPr algn="ctr">
              <a:lnSpc>
                <a:spcPts val="4319"/>
              </a:lnSpc>
            </a:pPr>
            <a:r>
              <a:rPr lang="en-US" sz="3599">
                <a:solidFill>
                  <a:srgbClr val="000000"/>
                </a:solidFill>
                <a:latin typeface="Verdana 1"/>
                <a:ea typeface="Verdana 1"/>
                <a:cs typeface="Verdana 1"/>
                <a:sym typeface="Verdana 1"/>
              </a:rPr>
              <a:t>SÖDERTÄLJEJOURERNA</a:t>
            </a:r>
          </a:p>
        </p:txBody>
      </p:sp>
      <p:grpSp>
        <p:nvGrpSpPr>
          <p:cNvPr id="38" name="Group 38"/>
          <p:cNvGrpSpPr/>
          <p:nvPr/>
        </p:nvGrpSpPr>
        <p:grpSpPr>
          <a:xfrm>
            <a:off x="5873144" y="1395369"/>
            <a:ext cx="1056101" cy="1056101"/>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7B4"/>
            </a:solidFill>
          </p:spPr>
          <p:txBody>
            <a:bodyPr/>
            <a:lstStyle/>
            <a:p>
              <a:endParaRPr lang="sv-SE"/>
            </a:p>
          </p:txBody>
        </p:sp>
        <p:sp>
          <p:nvSpPr>
            <p:cNvPr id="40" name="TextBox 40"/>
            <p:cNvSpPr txBox="1"/>
            <p:nvPr/>
          </p:nvSpPr>
          <p:spPr>
            <a:xfrm>
              <a:off x="76200" y="95250"/>
              <a:ext cx="660400" cy="641350"/>
            </a:xfrm>
            <a:prstGeom prst="rect">
              <a:avLst/>
            </a:prstGeom>
          </p:spPr>
          <p:txBody>
            <a:bodyPr lIns="50800" tIns="50800" rIns="50800" bIns="50800" rtlCol="0" anchor="ctr"/>
            <a:lstStyle/>
            <a:p>
              <a:pPr algn="ctr">
                <a:lnSpc>
                  <a:spcPts val="1944"/>
                </a:lnSpc>
              </a:pPr>
              <a:endParaRPr/>
            </a:p>
          </p:txBody>
        </p:sp>
      </p:grpSp>
      <p:grpSp>
        <p:nvGrpSpPr>
          <p:cNvPr id="41" name="Group 41"/>
          <p:cNvGrpSpPr/>
          <p:nvPr/>
        </p:nvGrpSpPr>
        <p:grpSpPr>
          <a:xfrm>
            <a:off x="5873144" y="1435587"/>
            <a:ext cx="1064247" cy="1015883"/>
            <a:chOff x="0" y="0"/>
            <a:chExt cx="1896939" cy="1810733"/>
          </a:xfrm>
        </p:grpSpPr>
        <p:sp>
          <p:nvSpPr>
            <p:cNvPr id="42" name="Freeform 42"/>
            <p:cNvSpPr/>
            <p:nvPr/>
          </p:nvSpPr>
          <p:spPr>
            <a:xfrm>
              <a:off x="0" y="0"/>
              <a:ext cx="1896999" cy="1810766"/>
            </a:xfrm>
            <a:custGeom>
              <a:avLst/>
              <a:gdLst/>
              <a:ahLst/>
              <a:cxnLst/>
              <a:rect l="l" t="t" r="r" b="b"/>
              <a:pathLst>
                <a:path w="1896999" h="1810766">
                  <a:moveTo>
                    <a:pt x="0" y="0"/>
                  </a:moveTo>
                  <a:lnTo>
                    <a:pt x="1896999" y="0"/>
                  </a:lnTo>
                  <a:lnTo>
                    <a:pt x="1896999" y="1810766"/>
                  </a:lnTo>
                  <a:lnTo>
                    <a:pt x="0" y="1810766"/>
                  </a:lnTo>
                  <a:lnTo>
                    <a:pt x="0" y="0"/>
                  </a:lnTo>
                  <a:close/>
                </a:path>
              </a:pathLst>
            </a:custGeom>
            <a:blipFill>
              <a:blip r:embed="rId5"/>
              <a:stretch>
                <a:fillRect t="-1" r="3"/>
              </a:stretch>
            </a:blipFill>
          </p:spPr>
          <p:txBody>
            <a:bodyPr/>
            <a:lstStyle/>
            <a:p>
              <a:endParaRPr lang="sv-SE"/>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DBFC8"/>
        </a:solidFill>
        <a:effectLst/>
      </p:bgPr>
    </p:bg>
    <p:spTree>
      <p:nvGrpSpPr>
        <p:cNvPr id="1" name=""/>
        <p:cNvGrpSpPr/>
        <p:nvPr/>
      </p:nvGrpSpPr>
      <p:grpSpPr>
        <a:xfrm>
          <a:off x="0" y="0"/>
          <a:ext cx="0" cy="0"/>
          <a:chOff x="0" y="0"/>
          <a:chExt cx="0" cy="0"/>
        </a:xfrm>
      </p:grpSpPr>
      <p:sp>
        <p:nvSpPr>
          <p:cNvPr id="2" name="TextBox 2"/>
          <p:cNvSpPr txBox="1"/>
          <p:nvPr/>
        </p:nvSpPr>
        <p:spPr>
          <a:xfrm>
            <a:off x="4680998" y="3421878"/>
            <a:ext cx="9711730" cy="4450642"/>
          </a:xfrm>
          <a:prstGeom prst="rect">
            <a:avLst/>
          </a:prstGeom>
        </p:spPr>
        <p:txBody>
          <a:bodyPr lIns="0" tIns="0" rIns="0" bIns="0" rtlCol="0" anchor="t">
            <a:spAutoFit/>
          </a:bodyPr>
          <a:lstStyle/>
          <a:p>
            <a:pPr algn="l">
              <a:lnSpc>
                <a:spcPts val="3920"/>
              </a:lnSpc>
            </a:pPr>
            <a:endParaRPr dirty="0"/>
          </a:p>
          <a:p>
            <a:pPr marL="604523" lvl="1" indent="-302261" algn="l">
              <a:lnSpc>
                <a:spcPts val="3920"/>
              </a:lnSpc>
              <a:buFont typeface="Arial"/>
              <a:buChar char="•"/>
            </a:pPr>
            <a:r>
              <a:rPr lang="en-US" sz="2800" dirty="0">
                <a:solidFill>
                  <a:srgbClr val="000000"/>
                </a:solidFill>
                <a:latin typeface="Verdana 2"/>
                <a:ea typeface="Verdana 2"/>
                <a:cs typeface="Verdana 2"/>
                <a:sym typeface="Verdana 2"/>
              </a:rPr>
              <a:t>Stress- Du </a:t>
            </a:r>
            <a:r>
              <a:rPr lang="en-US" sz="2800" dirty="0" err="1">
                <a:solidFill>
                  <a:srgbClr val="000000"/>
                </a:solidFill>
                <a:latin typeface="Verdana 2"/>
                <a:ea typeface="Verdana 2"/>
                <a:cs typeface="Verdana 2"/>
                <a:sym typeface="Verdana 2"/>
              </a:rPr>
              <a:t>måste</a:t>
            </a:r>
            <a:r>
              <a:rPr lang="en-US" sz="2800" dirty="0">
                <a:solidFill>
                  <a:srgbClr val="000000"/>
                </a:solidFill>
                <a:latin typeface="Verdana 2"/>
                <a:ea typeface="Verdana 2"/>
                <a:cs typeface="Verdana 2"/>
                <a:sym typeface="Verdana 2"/>
              </a:rPr>
              <a:t> </a:t>
            </a:r>
            <a:r>
              <a:rPr lang="en-US" sz="2800" dirty="0" err="1">
                <a:solidFill>
                  <a:srgbClr val="000000"/>
                </a:solidFill>
                <a:latin typeface="Verdana 2"/>
                <a:ea typeface="Verdana 2"/>
                <a:cs typeface="Verdana 2"/>
                <a:sym typeface="Verdana 2"/>
              </a:rPr>
              <a:t>agera</a:t>
            </a:r>
            <a:r>
              <a:rPr lang="en-US" sz="2800" dirty="0">
                <a:solidFill>
                  <a:srgbClr val="000000"/>
                </a:solidFill>
                <a:latin typeface="Verdana 2"/>
                <a:ea typeface="Verdana 2"/>
                <a:cs typeface="Verdana 2"/>
                <a:sym typeface="Verdana 2"/>
              </a:rPr>
              <a:t> NU</a:t>
            </a:r>
          </a:p>
          <a:p>
            <a:pPr marL="604523" lvl="1" indent="-302261" algn="l">
              <a:lnSpc>
                <a:spcPts val="3920"/>
              </a:lnSpc>
              <a:buFont typeface="Arial"/>
              <a:buChar char="•"/>
            </a:pPr>
            <a:r>
              <a:rPr lang="en-US" sz="2800" dirty="0">
                <a:solidFill>
                  <a:srgbClr val="000000"/>
                </a:solidFill>
                <a:latin typeface="Verdana 2"/>
                <a:ea typeface="Verdana 2"/>
                <a:cs typeface="Verdana 2"/>
                <a:sym typeface="Verdana 2"/>
              </a:rPr>
              <a:t>Du </a:t>
            </a:r>
            <a:r>
              <a:rPr lang="en-US" sz="2800" dirty="0" err="1">
                <a:solidFill>
                  <a:srgbClr val="000000"/>
                </a:solidFill>
                <a:latin typeface="Verdana 2"/>
                <a:ea typeface="Verdana 2"/>
                <a:cs typeface="Verdana 2"/>
                <a:sym typeface="Verdana 2"/>
              </a:rPr>
              <a:t>blir</a:t>
            </a:r>
            <a:r>
              <a:rPr lang="en-US" sz="2800" dirty="0">
                <a:solidFill>
                  <a:srgbClr val="000000"/>
                </a:solidFill>
                <a:latin typeface="Verdana 2"/>
                <a:ea typeface="Verdana 2"/>
                <a:cs typeface="Verdana 2"/>
                <a:sym typeface="Verdana 2"/>
              </a:rPr>
              <a:t> </a:t>
            </a:r>
            <a:r>
              <a:rPr lang="en-US" sz="2800" dirty="0" err="1">
                <a:solidFill>
                  <a:srgbClr val="000000"/>
                </a:solidFill>
                <a:latin typeface="Verdana 2"/>
                <a:ea typeface="Verdana 2"/>
                <a:cs typeface="Verdana 2"/>
                <a:sym typeface="Verdana 2"/>
              </a:rPr>
              <a:t>uppringd</a:t>
            </a:r>
            <a:r>
              <a:rPr lang="en-US" sz="2800" dirty="0">
                <a:solidFill>
                  <a:srgbClr val="000000"/>
                </a:solidFill>
                <a:latin typeface="Verdana 2"/>
                <a:ea typeface="Verdana 2"/>
                <a:cs typeface="Verdana 2"/>
                <a:sym typeface="Verdana 2"/>
              </a:rPr>
              <a:t> </a:t>
            </a:r>
            <a:r>
              <a:rPr lang="en-US" sz="2800" dirty="0" err="1">
                <a:solidFill>
                  <a:srgbClr val="000000"/>
                </a:solidFill>
                <a:latin typeface="Verdana 2"/>
                <a:ea typeface="Verdana 2"/>
                <a:cs typeface="Verdana 2"/>
                <a:sym typeface="Verdana 2"/>
              </a:rPr>
              <a:t>eller</a:t>
            </a:r>
            <a:r>
              <a:rPr lang="en-US" sz="2800" dirty="0">
                <a:solidFill>
                  <a:srgbClr val="000000"/>
                </a:solidFill>
                <a:latin typeface="Verdana 2"/>
                <a:ea typeface="Verdana 2"/>
                <a:cs typeface="Verdana 2"/>
                <a:sym typeface="Verdana 2"/>
              </a:rPr>
              <a:t> </a:t>
            </a:r>
            <a:r>
              <a:rPr lang="en-US" sz="2800" dirty="0" err="1">
                <a:solidFill>
                  <a:srgbClr val="000000"/>
                </a:solidFill>
                <a:latin typeface="Verdana 2"/>
                <a:ea typeface="Verdana 2"/>
                <a:cs typeface="Verdana 2"/>
                <a:sym typeface="Verdana 2"/>
              </a:rPr>
              <a:t>kontaktad</a:t>
            </a:r>
            <a:r>
              <a:rPr lang="en-US" sz="2800" dirty="0">
                <a:solidFill>
                  <a:srgbClr val="000000"/>
                </a:solidFill>
                <a:latin typeface="Verdana 2"/>
                <a:ea typeface="Verdana 2"/>
                <a:cs typeface="Verdana 2"/>
                <a:sym typeface="Verdana 2"/>
              </a:rPr>
              <a:t> i </a:t>
            </a:r>
            <a:r>
              <a:rPr lang="en-US" sz="2800" dirty="0" err="1">
                <a:solidFill>
                  <a:srgbClr val="000000"/>
                </a:solidFill>
                <a:latin typeface="Verdana 2"/>
                <a:ea typeface="Verdana 2"/>
                <a:cs typeface="Verdana 2"/>
                <a:sym typeface="Verdana 2"/>
              </a:rPr>
              <a:t>hemmet</a:t>
            </a:r>
            <a:endParaRPr lang="en-US" sz="2800" dirty="0">
              <a:solidFill>
                <a:srgbClr val="000000"/>
              </a:solidFill>
              <a:latin typeface="Verdana 2"/>
              <a:ea typeface="Verdana 2"/>
              <a:cs typeface="Verdana 2"/>
              <a:sym typeface="Verdana 2"/>
            </a:endParaRPr>
          </a:p>
          <a:p>
            <a:pPr marL="604523" lvl="1" indent="-302261" algn="l">
              <a:lnSpc>
                <a:spcPts val="3920"/>
              </a:lnSpc>
              <a:buFont typeface="Arial"/>
              <a:buChar char="•"/>
            </a:pPr>
            <a:r>
              <a:rPr lang="en-US" sz="2800" dirty="0" err="1">
                <a:solidFill>
                  <a:srgbClr val="000000"/>
                </a:solidFill>
                <a:latin typeface="Verdana 2"/>
                <a:ea typeface="Verdana 2"/>
                <a:cs typeface="Verdana 2"/>
                <a:sym typeface="Verdana 2"/>
              </a:rPr>
              <a:t>Jobbar</a:t>
            </a:r>
            <a:r>
              <a:rPr lang="en-US" sz="2800" dirty="0">
                <a:solidFill>
                  <a:srgbClr val="000000"/>
                </a:solidFill>
                <a:latin typeface="Verdana 2"/>
                <a:ea typeface="Verdana 2"/>
                <a:cs typeface="Verdana 2"/>
                <a:sym typeface="Verdana 2"/>
              </a:rPr>
              <a:t> i </a:t>
            </a:r>
            <a:r>
              <a:rPr lang="en-US" sz="2800" dirty="0" err="1">
                <a:solidFill>
                  <a:srgbClr val="000000"/>
                </a:solidFill>
                <a:latin typeface="Verdana 2"/>
                <a:ea typeface="Verdana 2"/>
                <a:cs typeface="Verdana 2"/>
                <a:sym typeface="Verdana 2"/>
              </a:rPr>
              <a:t>grupp</a:t>
            </a:r>
            <a:r>
              <a:rPr lang="en-US" sz="2800" dirty="0">
                <a:solidFill>
                  <a:srgbClr val="000000"/>
                </a:solidFill>
                <a:latin typeface="Verdana 2"/>
                <a:ea typeface="Verdana 2"/>
                <a:cs typeface="Verdana 2"/>
                <a:sym typeface="Verdana 2"/>
              </a:rPr>
              <a:t>- </a:t>
            </a:r>
            <a:r>
              <a:rPr lang="en-US" sz="2800" dirty="0" err="1">
                <a:solidFill>
                  <a:srgbClr val="000000"/>
                </a:solidFill>
                <a:latin typeface="Verdana 2"/>
                <a:ea typeface="Verdana 2"/>
                <a:cs typeface="Verdana 2"/>
                <a:sym typeface="Verdana 2"/>
              </a:rPr>
              <a:t>Kopplad</a:t>
            </a:r>
            <a:r>
              <a:rPr lang="en-US" sz="2800" dirty="0">
                <a:solidFill>
                  <a:srgbClr val="000000"/>
                </a:solidFill>
                <a:latin typeface="Verdana 2"/>
                <a:ea typeface="Verdana 2"/>
                <a:cs typeface="Verdana 2"/>
                <a:sym typeface="Verdana 2"/>
              </a:rPr>
              <a:t> </a:t>
            </a:r>
            <a:r>
              <a:rPr lang="en-US" sz="2800" dirty="0" err="1">
                <a:solidFill>
                  <a:srgbClr val="000000"/>
                </a:solidFill>
                <a:latin typeface="Verdana 2"/>
                <a:ea typeface="Verdana 2"/>
                <a:cs typeface="Verdana 2"/>
                <a:sym typeface="Verdana 2"/>
              </a:rPr>
              <a:t>mellan</a:t>
            </a:r>
            <a:r>
              <a:rPr lang="en-US" sz="2800" dirty="0">
                <a:solidFill>
                  <a:srgbClr val="000000"/>
                </a:solidFill>
                <a:latin typeface="Verdana 2"/>
                <a:ea typeface="Verdana 2"/>
                <a:cs typeface="Verdana 2"/>
                <a:sym typeface="Verdana 2"/>
              </a:rPr>
              <a:t> </a:t>
            </a:r>
            <a:r>
              <a:rPr lang="en-US" sz="2800" dirty="0" err="1">
                <a:solidFill>
                  <a:srgbClr val="000000"/>
                </a:solidFill>
                <a:latin typeface="Verdana 2"/>
                <a:ea typeface="Verdana 2"/>
                <a:cs typeface="Verdana 2"/>
                <a:sym typeface="Verdana 2"/>
              </a:rPr>
              <a:t>olika</a:t>
            </a:r>
            <a:r>
              <a:rPr lang="en-US" sz="2800" dirty="0">
                <a:solidFill>
                  <a:srgbClr val="000000"/>
                </a:solidFill>
                <a:latin typeface="Verdana 2"/>
                <a:ea typeface="Verdana 2"/>
                <a:cs typeface="Verdana 2"/>
                <a:sym typeface="Verdana 2"/>
              </a:rPr>
              <a:t> “</a:t>
            </a:r>
            <a:r>
              <a:rPr lang="en-US" sz="2800" dirty="0" err="1">
                <a:solidFill>
                  <a:srgbClr val="000000"/>
                </a:solidFill>
                <a:latin typeface="Verdana 2"/>
                <a:ea typeface="Verdana 2"/>
                <a:cs typeface="Verdana 2"/>
                <a:sym typeface="Verdana 2"/>
              </a:rPr>
              <a:t>avdelningar</a:t>
            </a:r>
            <a:r>
              <a:rPr lang="en-US" sz="2800" dirty="0">
                <a:solidFill>
                  <a:srgbClr val="000000"/>
                </a:solidFill>
                <a:latin typeface="Verdana 2"/>
                <a:ea typeface="Verdana 2"/>
                <a:cs typeface="Verdana 2"/>
                <a:sym typeface="Verdana 2"/>
              </a:rPr>
              <a:t>”</a:t>
            </a:r>
          </a:p>
          <a:p>
            <a:pPr marL="604523" lvl="1" indent="-302261" algn="l">
              <a:lnSpc>
                <a:spcPts val="3920"/>
              </a:lnSpc>
              <a:buFont typeface="Arial"/>
              <a:buChar char="•"/>
            </a:pPr>
            <a:r>
              <a:rPr lang="en-US" sz="2800" dirty="0" err="1">
                <a:solidFill>
                  <a:srgbClr val="000000"/>
                </a:solidFill>
                <a:latin typeface="Verdana 2"/>
                <a:ea typeface="Verdana 2"/>
                <a:cs typeface="Verdana 2"/>
                <a:sym typeface="Verdana 2"/>
              </a:rPr>
              <a:t>Sms</a:t>
            </a:r>
            <a:r>
              <a:rPr lang="en-US" sz="2800" dirty="0">
                <a:solidFill>
                  <a:srgbClr val="000000"/>
                </a:solidFill>
                <a:latin typeface="Verdana 2"/>
                <a:ea typeface="Verdana 2"/>
                <a:cs typeface="Verdana 2"/>
                <a:sym typeface="Verdana 2"/>
              </a:rPr>
              <a:t> med </a:t>
            </a:r>
            <a:r>
              <a:rPr lang="en-US" sz="2800" dirty="0" err="1">
                <a:solidFill>
                  <a:srgbClr val="000000"/>
                </a:solidFill>
                <a:latin typeface="Verdana 2"/>
                <a:ea typeface="Verdana 2"/>
                <a:cs typeface="Verdana 2"/>
                <a:sym typeface="Verdana 2"/>
              </a:rPr>
              <a:t>beställning</a:t>
            </a:r>
            <a:r>
              <a:rPr lang="en-US" sz="2800" dirty="0">
                <a:solidFill>
                  <a:srgbClr val="000000"/>
                </a:solidFill>
                <a:latin typeface="Verdana 2"/>
                <a:ea typeface="Verdana 2"/>
                <a:cs typeface="Verdana 2"/>
                <a:sym typeface="Verdana 2"/>
              </a:rPr>
              <a:t> du </a:t>
            </a:r>
            <a:r>
              <a:rPr lang="en-US" sz="2800" dirty="0" err="1">
                <a:solidFill>
                  <a:srgbClr val="000000"/>
                </a:solidFill>
                <a:latin typeface="Verdana 2"/>
                <a:ea typeface="Verdana 2"/>
                <a:cs typeface="Verdana 2"/>
                <a:sym typeface="Verdana 2"/>
              </a:rPr>
              <a:t>inte</a:t>
            </a:r>
            <a:r>
              <a:rPr lang="en-US" sz="2800" dirty="0">
                <a:solidFill>
                  <a:srgbClr val="000000"/>
                </a:solidFill>
                <a:latin typeface="Verdana 2"/>
                <a:ea typeface="Verdana 2"/>
                <a:cs typeface="Verdana 2"/>
                <a:sym typeface="Verdana 2"/>
              </a:rPr>
              <a:t> </a:t>
            </a:r>
            <a:r>
              <a:rPr lang="en-US" sz="2800" dirty="0" err="1">
                <a:solidFill>
                  <a:srgbClr val="000000"/>
                </a:solidFill>
                <a:latin typeface="Verdana 2"/>
                <a:ea typeface="Verdana 2"/>
                <a:cs typeface="Verdana 2"/>
                <a:sym typeface="Verdana 2"/>
              </a:rPr>
              <a:t>gjort</a:t>
            </a:r>
            <a:endParaRPr lang="en-US" sz="2800" dirty="0">
              <a:solidFill>
                <a:srgbClr val="000000"/>
              </a:solidFill>
              <a:latin typeface="Verdana 2"/>
              <a:ea typeface="Verdana 2"/>
              <a:cs typeface="Verdana 2"/>
              <a:sym typeface="Verdana 2"/>
            </a:endParaRPr>
          </a:p>
          <a:p>
            <a:pPr marL="604523" lvl="1" indent="-302261" algn="l">
              <a:lnSpc>
                <a:spcPts val="3920"/>
              </a:lnSpc>
              <a:buFont typeface="Arial"/>
              <a:buChar char="•"/>
            </a:pPr>
            <a:r>
              <a:rPr lang="en-US" sz="2800" dirty="0" err="1">
                <a:solidFill>
                  <a:srgbClr val="000000"/>
                </a:solidFill>
                <a:latin typeface="Verdana 2"/>
                <a:ea typeface="Verdana 2"/>
                <a:cs typeface="Verdana 2"/>
                <a:sym typeface="Verdana 2"/>
              </a:rPr>
              <a:t>Bygger</a:t>
            </a:r>
            <a:r>
              <a:rPr lang="en-US" sz="2800" dirty="0">
                <a:solidFill>
                  <a:srgbClr val="000000"/>
                </a:solidFill>
                <a:latin typeface="Verdana 2"/>
                <a:ea typeface="Verdana 2"/>
                <a:cs typeface="Verdana 2"/>
                <a:sym typeface="Verdana 2"/>
              </a:rPr>
              <a:t> </a:t>
            </a:r>
            <a:r>
              <a:rPr lang="en-US" sz="2800" dirty="0" err="1">
                <a:solidFill>
                  <a:srgbClr val="000000"/>
                </a:solidFill>
                <a:latin typeface="Verdana 2"/>
                <a:ea typeface="Verdana 2"/>
                <a:cs typeface="Verdana 2"/>
                <a:sym typeface="Verdana 2"/>
              </a:rPr>
              <a:t>förtroende</a:t>
            </a:r>
            <a:endParaRPr lang="en-US" sz="2800" dirty="0">
              <a:solidFill>
                <a:srgbClr val="000000"/>
              </a:solidFill>
              <a:latin typeface="Verdana 2"/>
              <a:ea typeface="Verdana 2"/>
              <a:cs typeface="Verdana 2"/>
              <a:sym typeface="Verdana 2"/>
            </a:endParaRPr>
          </a:p>
          <a:p>
            <a:pPr marL="604523" lvl="1" indent="-302261" algn="l">
              <a:lnSpc>
                <a:spcPts val="3920"/>
              </a:lnSpc>
              <a:buFont typeface="Arial"/>
              <a:buChar char="•"/>
            </a:pPr>
            <a:r>
              <a:rPr lang="en-US" sz="2800" dirty="0">
                <a:solidFill>
                  <a:srgbClr val="000000"/>
                </a:solidFill>
                <a:latin typeface="Verdana 2"/>
                <a:ea typeface="Verdana 2"/>
                <a:cs typeface="Verdana 2"/>
                <a:sym typeface="Verdana 2"/>
              </a:rPr>
              <a:t>Kan </a:t>
            </a:r>
            <a:r>
              <a:rPr lang="en-US" sz="2800" dirty="0" err="1">
                <a:solidFill>
                  <a:srgbClr val="000000"/>
                </a:solidFill>
                <a:latin typeface="Verdana 2"/>
                <a:ea typeface="Verdana 2"/>
                <a:cs typeface="Verdana 2"/>
                <a:sym typeface="Verdana 2"/>
              </a:rPr>
              <a:t>veta</a:t>
            </a:r>
            <a:r>
              <a:rPr lang="en-US" sz="2800" dirty="0">
                <a:solidFill>
                  <a:srgbClr val="000000"/>
                </a:solidFill>
                <a:latin typeface="Verdana 2"/>
                <a:ea typeface="Verdana 2"/>
                <a:cs typeface="Verdana 2"/>
                <a:sym typeface="Verdana 2"/>
              </a:rPr>
              <a:t> </a:t>
            </a:r>
            <a:r>
              <a:rPr lang="en-US" sz="2800" dirty="0" err="1">
                <a:solidFill>
                  <a:srgbClr val="000000"/>
                </a:solidFill>
                <a:latin typeface="Verdana 2"/>
                <a:ea typeface="Verdana 2"/>
                <a:cs typeface="Verdana 2"/>
                <a:sym typeface="Verdana 2"/>
              </a:rPr>
              <a:t>ditt</a:t>
            </a:r>
            <a:r>
              <a:rPr lang="en-US" sz="2800" dirty="0">
                <a:solidFill>
                  <a:srgbClr val="000000"/>
                </a:solidFill>
                <a:latin typeface="Verdana 2"/>
                <a:ea typeface="Verdana 2"/>
                <a:cs typeface="Verdana 2"/>
                <a:sym typeface="Verdana 2"/>
              </a:rPr>
              <a:t> </a:t>
            </a:r>
            <a:r>
              <a:rPr lang="en-US" sz="2800" dirty="0" err="1">
                <a:solidFill>
                  <a:srgbClr val="000000"/>
                </a:solidFill>
                <a:latin typeface="Verdana 2"/>
                <a:ea typeface="Verdana 2"/>
                <a:cs typeface="Verdana 2"/>
                <a:sym typeface="Verdana 2"/>
              </a:rPr>
              <a:t>namn</a:t>
            </a:r>
            <a:r>
              <a:rPr lang="en-US" sz="2800" dirty="0">
                <a:solidFill>
                  <a:srgbClr val="000000"/>
                </a:solidFill>
                <a:latin typeface="Verdana 2"/>
                <a:ea typeface="Verdana 2"/>
                <a:cs typeface="Verdana 2"/>
                <a:sym typeface="Verdana 2"/>
              </a:rPr>
              <a:t>, </a:t>
            </a:r>
            <a:r>
              <a:rPr lang="en-US" sz="2800" dirty="0" err="1">
                <a:solidFill>
                  <a:srgbClr val="000000"/>
                </a:solidFill>
                <a:latin typeface="Verdana 2"/>
                <a:ea typeface="Verdana 2"/>
                <a:cs typeface="Verdana 2"/>
                <a:sym typeface="Verdana 2"/>
              </a:rPr>
              <a:t>adress</a:t>
            </a:r>
            <a:r>
              <a:rPr lang="en-US" sz="2800" dirty="0">
                <a:solidFill>
                  <a:srgbClr val="000000"/>
                </a:solidFill>
                <a:latin typeface="Verdana 2"/>
                <a:ea typeface="Verdana 2"/>
                <a:cs typeface="Verdana 2"/>
                <a:sym typeface="Verdana 2"/>
              </a:rPr>
              <a:t> &amp; </a:t>
            </a:r>
            <a:r>
              <a:rPr lang="en-US" sz="2800" dirty="0" err="1">
                <a:solidFill>
                  <a:srgbClr val="000000"/>
                </a:solidFill>
                <a:latin typeface="Verdana 2"/>
                <a:ea typeface="Verdana 2"/>
                <a:cs typeface="Verdana 2"/>
                <a:sym typeface="Verdana 2"/>
              </a:rPr>
              <a:t>personnummer</a:t>
            </a:r>
            <a:endParaRPr lang="en-US" sz="2800" dirty="0">
              <a:solidFill>
                <a:srgbClr val="000000"/>
              </a:solidFill>
              <a:latin typeface="Verdana 2"/>
              <a:ea typeface="Verdana 2"/>
              <a:cs typeface="Verdana 2"/>
              <a:sym typeface="Verdana 2"/>
            </a:endParaRPr>
          </a:p>
          <a:p>
            <a:pPr algn="l">
              <a:lnSpc>
                <a:spcPts val="3920"/>
              </a:lnSpc>
            </a:pPr>
            <a:endParaRPr lang="en-US" sz="2800" dirty="0">
              <a:solidFill>
                <a:srgbClr val="000000"/>
              </a:solidFill>
              <a:latin typeface="Verdana 2"/>
              <a:ea typeface="Verdana 2"/>
              <a:cs typeface="Verdana 2"/>
              <a:sym typeface="Verdana 2"/>
            </a:endParaRPr>
          </a:p>
        </p:txBody>
      </p:sp>
      <p:sp>
        <p:nvSpPr>
          <p:cNvPr id="3" name="TextBox 3"/>
          <p:cNvSpPr txBox="1"/>
          <p:nvPr/>
        </p:nvSpPr>
        <p:spPr>
          <a:xfrm>
            <a:off x="4490145" y="2023608"/>
            <a:ext cx="9307711" cy="1455420"/>
          </a:xfrm>
          <a:prstGeom prst="rect">
            <a:avLst/>
          </a:prstGeom>
        </p:spPr>
        <p:txBody>
          <a:bodyPr lIns="0" tIns="0" rIns="0" bIns="0" rtlCol="0" anchor="t">
            <a:spAutoFit/>
          </a:bodyPr>
          <a:lstStyle/>
          <a:p>
            <a:pPr algn="ctr">
              <a:lnSpc>
                <a:spcPts val="5880"/>
              </a:lnSpc>
            </a:pPr>
            <a:r>
              <a:rPr lang="en-US" sz="4200">
                <a:solidFill>
                  <a:srgbClr val="000000"/>
                </a:solidFill>
                <a:latin typeface="Verdana 1"/>
                <a:ea typeface="Verdana 1"/>
                <a:cs typeface="Verdana 1"/>
                <a:sym typeface="Verdana 1"/>
              </a:rPr>
              <a:t>Checklista: Är detta bedrägeri?</a:t>
            </a:r>
          </a:p>
          <a:p>
            <a:pPr algn="ctr">
              <a:lnSpc>
                <a:spcPts val="5880"/>
              </a:lnSpc>
            </a:pPr>
            <a:endParaRPr lang="en-US" sz="4200">
              <a:solidFill>
                <a:srgbClr val="000000"/>
              </a:solidFill>
              <a:latin typeface="Verdana 1"/>
              <a:ea typeface="Verdana 1"/>
              <a:cs typeface="Verdana 1"/>
              <a:sym typeface="Verdana 1"/>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DBFC8"/>
        </a:solidFill>
        <a:effectLst/>
      </p:bgPr>
    </p:bg>
    <p:spTree>
      <p:nvGrpSpPr>
        <p:cNvPr id="1" name=""/>
        <p:cNvGrpSpPr/>
        <p:nvPr/>
      </p:nvGrpSpPr>
      <p:grpSpPr>
        <a:xfrm>
          <a:off x="0" y="0"/>
          <a:ext cx="0" cy="0"/>
          <a:chOff x="0" y="0"/>
          <a:chExt cx="0" cy="0"/>
        </a:xfrm>
      </p:grpSpPr>
      <p:sp>
        <p:nvSpPr>
          <p:cNvPr id="2" name="Freeform 2"/>
          <p:cNvSpPr/>
          <p:nvPr/>
        </p:nvSpPr>
        <p:spPr>
          <a:xfrm>
            <a:off x="2169678" y="4095458"/>
            <a:ext cx="475242" cy="455044"/>
          </a:xfrm>
          <a:custGeom>
            <a:avLst/>
            <a:gdLst/>
            <a:ahLst/>
            <a:cxnLst/>
            <a:rect l="l" t="t" r="r" b="b"/>
            <a:pathLst>
              <a:path w="475242" h="455044">
                <a:moveTo>
                  <a:pt x="0" y="0"/>
                </a:moveTo>
                <a:lnTo>
                  <a:pt x="475242" y="0"/>
                </a:lnTo>
                <a:lnTo>
                  <a:pt x="475242" y="455045"/>
                </a:lnTo>
                <a:lnTo>
                  <a:pt x="0" y="455045"/>
                </a:lnTo>
                <a:lnTo>
                  <a:pt x="0" y="0"/>
                </a:lnTo>
                <a:close/>
              </a:path>
            </a:pathLst>
          </a:custGeom>
          <a:blipFill>
            <a:blip r:embed="rId3"/>
            <a:stretch>
              <a:fillRect/>
            </a:stretch>
          </a:blipFill>
        </p:spPr>
        <p:txBody>
          <a:bodyPr/>
          <a:lstStyle/>
          <a:p>
            <a:endParaRPr lang="sv-SE"/>
          </a:p>
        </p:txBody>
      </p:sp>
      <p:sp>
        <p:nvSpPr>
          <p:cNvPr id="3" name="Freeform 3"/>
          <p:cNvSpPr/>
          <p:nvPr/>
        </p:nvSpPr>
        <p:spPr>
          <a:xfrm>
            <a:off x="8840097" y="4122674"/>
            <a:ext cx="571884" cy="736726"/>
          </a:xfrm>
          <a:custGeom>
            <a:avLst/>
            <a:gdLst/>
            <a:ahLst/>
            <a:cxnLst/>
            <a:rect l="l" t="t" r="r" b="b"/>
            <a:pathLst>
              <a:path w="571884" h="736726">
                <a:moveTo>
                  <a:pt x="0" y="0"/>
                </a:moveTo>
                <a:lnTo>
                  <a:pt x="571883" y="0"/>
                </a:lnTo>
                <a:lnTo>
                  <a:pt x="571883" y="736726"/>
                </a:lnTo>
                <a:lnTo>
                  <a:pt x="0" y="7367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v-SE"/>
          </a:p>
        </p:txBody>
      </p:sp>
      <p:sp>
        <p:nvSpPr>
          <p:cNvPr id="4" name="TextBox 4"/>
          <p:cNvSpPr txBox="1"/>
          <p:nvPr/>
        </p:nvSpPr>
        <p:spPr>
          <a:xfrm>
            <a:off x="2835427" y="4046474"/>
            <a:ext cx="7076571" cy="5211826"/>
          </a:xfrm>
          <a:prstGeom prst="rect">
            <a:avLst/>
          </a:prstGeom>
        </p:spPr>
        <p:txBody>
          <a:bodyPr lIns="0" tIns="0" rIns="0" bIns="0" rtlCol="0" anchor="t">
            <a:spAutoFit/>
          </a:bodyPr>
          <a:lstStyle/>
          <a:p>
            <a:pPr algn="l">
              <a:lnSpc>
                <a:spcPts val="4172"/>
              </a:lnSpc>
            </a:pPr>
            <a:r>
              <a:rPr lang="en-US" sz="2800" dirty="0" err="1">
                <a:solidFill>
                  <a:srgbClr val="000000"/>
                </a:solidFill>
                <a:latin typeface="Verdana 2"/>
                <a:ea typeface="Verdana 2"/>
                <a:cs typeface="Verdana 2"/>
                <a:sym typeface="Verdana 2"/>
              </a:rPr>
              <a:t>Fortsätt</a:t>
            </a:r>
            <a:r>
              <a:rPr lang="en-US" sz="2800" dirty="0">
                <a:solidFill>
                  <a:srgbClr val="000000"/>
                </a:solidFill>
                <a:latin typeface="Verdana 2"/>
                <a:ea typeface="Verdana 2"/>
                <a:cs typeface="Verdana 2"/>
                <a:sym typeface="Verdana 2"/>
              </a:rPr>
              <a:t> </a:t>
            </a:r>
            <a:r>
              <a:rPr lang="en-US" sz="2800" dirty="0" err="1">
                <a:solidFill>
                  <a:srgbClr val="000000"/>
                </a:solidFill>
                <a:latin typeface="Verdana 2"/>
                <a:ea typeface="Verdana 2"/>
                <a:cs typeface="Verdana 2"/>
                <a:sym typeface="Verdana 2"/>
              </a:rPr>
              <a:t>inte</a:t>
            </a:r>
            <a:r>
              <a:rPr lang="en-US" sz="2800" dirty="0">
                <a:solidFill>
                  <a:srgbClr val="000000"/>
                </a:solidFill>
                <a:latin typeface="Verdana 2"/>
                <a:ea typeface="Verdana 2"/>
                <a:cs typeface="Verdana 2"/>
                <a:sym typeface="Verdana 2"/>
              </a:rPr>
              <a:t> </a:t>
            </a:r>
            <a:r>
              <a:rPr lang="en-US" sz="2800" dirty="0" err="1">
                <a:solidFill>
                  <a:srgbClr val="000000"/>
                </a:solidFill>
                <a:latin typeface="Verdana 2"/>
                <a:ea typeface="Verdana 2"/>
                <a:cs typeface="Verdana 2"/>
                <a:sym typeface="Verdana 2"/>
              </a:rPr>
              <a:t>samtalet</a:t>
            </a:r>
            <a:endParaRPr lang="en-US" sz="2800" dirty="0">
              <a:solidFill>
                <a:srgbClr val="000000"/>
              </a:solidFill>
              <a:latin typeface="Verdana 2"/>
              <a:ea typeface="Verdana 2"/>
              <a:cs typeface="Verdana 2"/>
              <a:sym typeface="Verdana 2"/>
            </a:endParaRPr>
          </a:p>
          <a:p>
            <a:pPr algn="l">
              <a:lnSpc>
                <a:spcPts val="4172"/>
              </a:lnSpc>
            </a:pPr>
            <a:endParaRPr lang="en-US" sz="2800" dirty="0">
              <a:solidFill>
                <a:srgbClr val="000000"/>
              </a:solidFill>
              <a:latin typeface="Verdana 2"/>
              <a:ea typeface="Verdana 2"/>
              <a:cs typeface="Verdana 2"/>
              <a:sym typeface="Verdana 2"/>
            </a:endParaRPr>
          </a:p>
          <a:p>
            <a:pPr algn="l">
              <a:lnSpc>
                <a:spcPts val="4172"/>
              </a:lnSpc>
            </a:pPr>
            <a:r>
              <a:rPr lang="en-US" sz="2800" dirty="0" err="1">
                <a:solidFill>
                  <a:srgbClr val="000000"/>
                </a:solidFill>
                <a:latin typeface="Verdana 2"/>
                <a:ea typeface="Verdana 2"/>
                <a:cs typeface="Verdana 2"/>
                <a:sym typeface="Verdana 2"/>
              </a:rPr>
              <a:t>Förklara</a:t>
            </a:r>
            <a:r>
              <a:rPr lang="en-US" sz="2800" dirty="0">
                <a:solidFill>
                  <a:srgbClr val="000000"/>
                </a:solidFill>
                <a:latin typeface="Verdana 2"/>
                <a:ea typeface="Verdana 2"/>
                <a:cs typeface="Verdana 2"/>
                <a:sym typeface="Verdana 2"/>
              </a:rPr>
              <a:t> </a:t>
            </a:r>
            <a:r>
              <a:rPr lang="en-US" sz="2800" dirty="0" err="1">
                <a:solidFill>
                  <a:srgbClr val="000000"/>
                </a:solidFill>
                <a:latin typeface="Verdana 2"/>
                <a:ea typeface="Verdana 2"/>
                <a:cs typeface="Verdana 2"/>
                <a:sym typeface="Verdana 2"/>
              </a:rPr>
              <a:t>inte</a:t>
            </a:r>
            <a:endParaRPr lang="en-US" sz="2800" dirty="0">
              <a:solidFill>
                <a:srgbClr val="000000"/>
              </a:solidFill>
              <a:latin typeface="Verdana 2"/>
              <a:ea typeface="Verdana 2"/>
              <a:cs typeface="Verdana 2"/>
              <a:sym typeface="Verdana 2"/>
            </a:endParaRPr>
          </a:p>
          <a:p>
            <a:pPr algn="l">
              <a:lnSpc>
                <a:spcPts val="4172"/>
              </a:lnSpc>
            </a:pPr>
            <a:endParaRPr lang="en-US" sz="2800" dirty="0">
              <a:solidFill>
                <a:srgbClr val="000000"/>
              </a:solidFill>
              <a:latin typeface="Verdana 2"/>
              <a:ea typeface="Verdana 2"/>
              <a:cs typeface="Verdana 2"/>
              <a:sym typeface="Verdana 2"/>
            </a:endParaRPr>
          </a:p>
          <a:p>
            <a:pPr algn="l">
              <a:lnSpc>
                <a:spcPts val="4172"/>
              </a:lnSpc>
            </a:pPr>
            <a:r>
              <a:rPr lang="en-US" sz="2800" dirty="0" err="1">
                <a:solidFill>
                  <a:srgbClr val="000000"/>
                </a:solidFill>
                <a:latin typeface="Verdana 2"/>
                <a:ea typeface="Verdana 2"/>
                <a:cs typeface="Verdana 2"/>
                <a:sym typeface="Verdana 2"/>
              </a:rPr>
              <a:t>Låt</a:t>
            </a:r>
            <a:r>
              <a:rPr lang="en-US" sz="2800" dirty="0">
                <a:solidFill>
                  <a:srgbClr val="000000"/>
                </a:solidFill>
                <a:latin typeface="Verdana 2"/>
                <a:ea typeface="Verdana 2"/>
                <a:cs typeface="Verdana 2"/>
                <a:sym typeface="Verdana 2"/>
              </a:rPr>
              <a:t> dig </a:t>
            </a:r>
            <a:r>
              <a:rPr lang="en-US" sz="2800" dirty="0" err="1">
                <a:solidFill>
                  <a:srgbClr val="000000"/>
                </a:solidFill>
                <a:latin typeface="Verdana 2"/>
                <a:ea typeface="Verdana 2"/>
                <a:cs typeface="Verdana 2"/>
                <a:sym typeface="Verdana 2"/>
              </a:rPr>
              <a:t>inte</a:t>
            </a:r>
            <a:r>
              <a:rPr lang="en-US" sz="2800" dirty="0">
                <a:solidFill>
                  <a:srgbClr val="000000"/>
                </a:solidFill>
                <a:latin typeface="Verdana 2"/>
                <a:ea typeface="Verdana 2"/>
                <a:cs typeface="Verdana 2"/>
                <a:sym typeface="Verdana 2"/>
              </a:rPr>
              <a:t> </a:t>
            </a:r>
            <a:r>
              <a:rPr lang="en-US" sz="2800" dirty="0" err="1">
                <a:solidFill>
                  <a:srgbClr val="000000"/>
                </a:solidFill>
                <a:latin typeface="Verdana 2"/>
                <a:ea typeface="Verdana 2"/>
                <a:cs typeface="Verdana 2"/>
                <a:sym typeface="Verdana 2"/>
              </a:rPr>
              <a:t>stressas</a:t>
            </a:r>
            <a:endParaRPr lang="en-US" sz="2800" dirty="0">
              <a:solidFill>
                <a:srgbClr val="000000"/>
              </a:solidFill>
              <a:latin typeface="Verdana 2"/>
              <a:ea typeface="Verdana 2"/>
              <a:cs typeface="Verdana 2"/>
              <a:sym typeface="Verdana 2"/>
            </a:endParaRPr>
          </a:p>
          <a:p>
            <a:pPr algn="l">
              <a:lnSpc>
                <a:spcPts val="4172"/>
              </a:lnSpc>
            </a:pPr>
            <a:endParaRPr lang="en-US" sz="2800" dirty="0">
              <a:solidFill>
                <a:srgbClr val="000000"/>
              </a:solidFill>
              <a:latin typeface="Verdana 2"/>
              <a:ea typeface="Verdana 2"/>
              <a:cs typeface="Verdana 2"/>
              <a:sym typeface="Verdana 2"/>
            </a:endParaRPr>
          </a:p>
          <a:p>
            <a:pPr algn="l">
              <a:lnSpc>
                <a:spcPts val="4172"/>
              </a:lnSpc>
            </a:pPr>
            <a:r>
              <a:rPr lang="en-US" sz="2800" dirty="0">
                <a:solidFill>
                  <a:srgbClr val="000000"/>
                </a:solidFill>
                <a:latin typeface="Verdana 2"/>
                <a:ea typeface="Verdana 2"/>
                <a:cs typeface="Verdana 2"/>
                <a:sym typeface="Verdana 2"/>
              </a:rPr>
              <a:t>Klicka </a:t>
            </a:r>
            <a:r>
              <a:rPr lang="en-US" sz="2800" dirty="0" err="1">
                <a:solidFill>
                  <a:srgbClr val="000000"/>
                </a:solidFill>
                <a:latin typeface="Verdana 2"/>
                <a:ea typeface="Verdana 2"/>
                <a:cs typeface="Verdana 2"/>
                <a:sym typeface="Verdana 2"/>
              </a:rPr>
              <a:t>inte</a:t>
            </a:r>
            <a:r>
              <a:rPr lang="en-US" sz="2800" dirty="0">
                <a:solidFill>
                  <a:srgbClr val="000000"/>
                </a:solidFill>
                <a:latin typeface="Verdana 2"/>
                <a:ea typeface="Verdana 2"/>
                <a:cs typeface="Verdana 2"/>
                <a:sym typeface="Verdana 2"/>
              </a:rPr>
              <a:t> </a:t>
            </a:r>
            <a:r>
              <a:rPr lang="en-US" sz="2800" dirty="0" err="1">
                <a:solidFill>
                  <a:srgbClr val="000000"/>
                </a:solidFill>
                <a:latin typeface="Verdana 2"/>
                <a:ea typeface="Verdana 2"/>
                <a:cs typeface="Verdana 2"/>
                <a:sym typeface="Verdana 2"/>
              </a:rPr>
              <a:t>på</a:t>
            </a:r>
            <a:r>
              <a:rPr lang="en-US" sz="2800" dirty="0">
                <a:solidFill>
                  <a:srgbClr val="000000"/>
                </a:solidFill>
                <a:latin typeface="Verdana 2"/>
                <a:ea typeface="Verdana 2"/>
                <a:cs typeface="Verdana 2"/>
                <a:sym typeface="Verdana 2"/>
              </a:rPr>
              <a:t> </a:t>
            </a:r>
            <a:r>
              <a:rPr lang="en-US" sz="2800" dirty="0" err="1">
                <a:solidFill>
                  <a:srgbClr val="000000"/>
                </a:solidFill>
                <a:latin typeface="Verdana 2"/>
                <a:ea typeface="Verdana 2"/>
                <a:cs typeface="Verdana 2"/>
                <a:sym typeface="Verdana 2"/>
              </a:rPr>
              <a:t>länkar</a:t>
            </a:r>
            <a:endParaRPr lang="en-US" sz="2800" dirty="0">
              <a:solidFill>
                <a:srgbClr val="000000"/>
              </a:solidFill>
              <a:latin typeface="Verdana 2"/>
              <a:ea typeface="Verdana 2"/>
              <a:cs typeface="Verdana 2"/>
              <a:sym typeface="Verdana 2"/>
            </a:endParaRPr>
          </a:p>
          <a:p>
            <a:pPr algn="l">
              <a:lnSpc>
                <a:spcPts val="4172"/>
              </a:lnSpc>
            </a:pPr>
            <a:endParaRPr lang="en-US" sz="2800" dirty="0">
              <a:solidFill>
                <a:srgbClr val="000000"/>
              </a:solidFill>
              <a:latin typeface="Verdana 2"/>
              <a:ea typeface="Verdana 2"/>
              <a:cs typeface="Verdana 2"/>
              <a:sym typeface="Verdana 2"/>
            </a:endParaRPr>
          </a:p>
          <a:p>
            <a:pPr algn="l">
              <a:lnSpc>
                <a:spcPts val="4172"/>
              </a:lnSpc>
            </a:pPr>
            <a:endParaRPr lang="en-US" sz="2800" dirty="0">
              <a:solidFill>
                <a:srgbClr val="000000"/>
              </a:solidFill>
              <a:latin typeface="Verdana 2"/>
              <a:ea typeface="Verdana 2"/>
              <a:cs typeface="Verdana 2"/>
              <a:sym typeface="Verdana 2"/>
            </a:endParaRPr>
          </a:p>
          <a:p>
            <a:pPr algn="l">
              <a:lnSpc>
                <a:spcPts val="4172"/>
              </a:lnSpc>
            </a:pPr>
            <a:endParaRPr lang="en-US" sz="2800" dirty="0">
              <a:solidFill>
                <a:srgbClr val="000000"/>
              </a:solidFill>
              <a:latin typeface="Verdana 2"/>
              <a:ea typeface="Verdana 2"/>
              <a:cs typeface="Verdana 2"/>
              <a:sym typeface="Verdana 2"/>
            </a:endParaRPr>
          </a:p>
        </p:txBody>
      </p:sp>
      <p:sp>
        <p:nvSpPr>
          <p:cNvPr id="5" name="TextBox 5"/>
          <p:cNvSpPr txBox="1"/>
          <p:nvPr/>
        </p:nvSpPr>
        <p:spPr>
          <a:xfrm>
            <a:off x="6867823" y="1289241"/>
            <a:ext cx="4552355" cy="1555115"/>
          </a:xfrm>
          <a:prstGeom prst="rect">
            <a:avLst/>
          </a:prstGeom>
        </p:spPr>
        <p:txBody>
          <a:bodyPr lIns="0" tIns="0" rIns="0" bIns="0" rtlCol="0" anchor="t">
            <a:spAutoFit/>
          </a:bodyPr>
          <a:lstStyle/>
          <a:p>
            <a:pPr algn="ctr">
              <a:lnSpc>
                <a:spcPts val="8119"/>
              </a:lnSpc>
            </a:pPr>
            <a:r>
              <a:rPr lang="en-US" sz="5799">
                <a:solidFill>
                  <a:srgbClr val="000000"/>
                </a:solidFill>
                <a:latin typeface="Verdana 1"/>
                <a:ea typeface="Verdana 1"/>
                <a:cs typeface="Verdana 1"/>
                <a:sym typeface="Verdana 1"/>
              </a:rPr>
              <a:t>Skydda dig</a:t>
            </a:r>
          </a:p>
          <a:p>
            <a:pPr algn="l">
              <a:lnSpc>
                <a:spcPts val="4200"/>
              </a:lnSpc>
            </a:pPr>
            <a:r>
              <a:rPr lang="en-US" sz="3000">
                <a:solidFill>
                  <a:srgbClr val="000000"/>
                </a:solidFill>
                <a:latin typeface="Verdana 1"/>
                <a:ea typeface="Verdana 1"/>
                <a:cs typeface="Verdana 1"/>
                <a:sym typeface="Verdana 1"/>
              </a:rPr>
              <a:t>-våga vara otrevlig</a:t>
            </a:r>
          </a:p>
        </p:txBody>
      </p:sp>
      <p:sp>
        <p:nvSpPr>
          <p:cNvPr id="6" name="TextBox 6"/>
          <p:cNvSpPr txBox="1"/>
          <p:nvPr/>
        </p:nvSpPr>
        <p:spPr>
          <a:xfrm>
            <a:off x="9556765" y="3989324"/>
            <a:ext cx="8115300" cy="4156074"/>
          </a:xfrm>
          <a:prstGeom prst="rect">
            <a:avLst/>
          </a:prstGeom>
        </p:spPr>
        <p:txBody>
          <a:bodyPr lIns="0" tIns="0" rIns="0" bIns="0" rtlCol="0" anchor="t">
            <a:spAutoFit/>
          </a:bodyPr>
          <a:lstStyle/>
          <a:p>
            <a:pPr algn="l">
              <a:lnSpc>
                <a:spcPts val="4760"/>
              </a:lnSpc>
            </a:pPr>
            <a:r>
              <a:rPr lang="en-US" sz="2800">
                <a:solidFill>
                  <a:srgbClr val="000000"/>
                </a:solidFill>
                <a:latin typeface="Verdana 2"/>
                <a:ea typeface="Verdana 2"/>
                <a:cs typeface="Verdana 2"/>
                <a:sym typeface="Verdana 2"/>
              </a:rPr>
              <a:t>Lägg på, ring upp officiella numret</a:t>
            </a:r>
          </a:p>
          <a:p>
            <a:pPr algn="l">
              <a:lnSpc>
                <a:spcPts val="4760"/>
              </a:lnSpc>
            </a:pPr>
            <a:endParaRPr lang="en-US" sz="2800">
              <a:solidFill>
                <a:srgbClr val="000000"/>
              </a:solidFill>
              <a:latin typeface="Verdana 2"/>
              <a:ea typeface="Verdana 2"/>
              <a:cs typeface="Verdana 2"/>
              <a:sym typeface="Verdana 2"/>
            </a:endParaRPr>
          </a:p>
          <a:p>
            <a:pPr algn="l">
              <a:lnSpc>
                <a:spcPts val="4760"/>
              </a:lnSpc>
            </a:pPr>
            <a:r>
              <a:rPr lang="en-US" sz="2800">
                <a:solidFill>
                  <a:srgbClr val="000000"/>
                </a:solidFill>
                <a:latin typeface="Verdana 2"/>
                <a:ea typeface="Verdana 2"/>
                <a:cs typeface="Verdana 2"/>
                <a:sym typeface="Verdana 2"/>
              </a:rPr>
              <a:t>Kolla vilka säkerhetslösningar som banken har som tillval.</a:t>
            </a:r>
          </a:p>
          <a:p>
            <a:pPr algn="l">
              <a:lnSpc>
                <a:spcPts val="4760"/>
              </a:lnSpc>
            </a:pPr>
            <a:endParaRPr lang="en-US" sz="2800">
              <a:solidFill>
                <a:srgbClr val="000000"/>
              </a:solidFill>
              <a:latin typeface="Verdana 2"/>
              <a:ea typeface="Verdana 2"/>
              <a:cs typeface="Verdana 2"/>
              <a:sym typeface="Verdana 2"/>
            </a:endParaRPr>
          </a:p>
          <a:p>
            <a:pPr algn="l">
              <a:lnSpc>
                <a:spcPts val="4760"/>
              </a:lnSpc>
            </a:pPr>
            <a:endParaRPr lang="en-US" sz="2800">
              <a:solidFill>
                <a:srgbClr val="000000"/>
              </a:solidFill>
              <a:latin typeface="Verdana 2"/>
              <a:ea typeface="Verdana 2"/>
              <a:cs typeface="Verdana 2"/>
              <a:sym typeface="Verdana 2"/>
            </a:endParaRPr>
          </a:p>
          <a:p>
            <a:pPr algn="l">
              <a:lnSpc>
                <a:spcPts val="4760"/>
              </a:lnSpc>
            </a:pPr>
            <a:endParaRPr lang="en-US" sz="2800">
              <a:solidFill>
                <a:srgbClr val="000000"/>
              </a:solidFill>
              <a:latin typeface="Verdana 2"/>
              <a:ea typeface="Verdana 2"/>
              <a:cs typeface="Verdana 2"/>
              <a:sym typeface="Verdana 2"/>
            </a:endParaRPr>
          </a:p>
        </p:txBody>
      </p:sp>
      <p:sp>
        <p:nvSpPr>
          <p:cNvPr id="7" name="Freeform 7"/>
          <p:cNvSpPr/>
          <p:nvPr/>
        </p:nvSpPr>
        <p:spPr>
          <a:xfrm>
            <a:off x="8874600" y="5385753"/>
            <a:ext cx="537380" cy="692277"/>
          </a:xfrm>
          <a:custGeom>
            <a:avLst/>
            <a:gdLst/>
            <a:ahLst/>
            <a:cxnLst/>
            <a:rect l="l" t="t" r="r" b="b"/>
            <a:pathLst>
              <a:path w="537380" h="692277">
                <a:moveTo>
                  <a:pt x="0" y="0"/>
                </a:moveTo>
                <a:lnTo>
                  <a:pt x="537380" y="0"/>
                </a:lnTo>
                <a:lnTo>
                  <a:pt x="537380" y="692277"/>
                </a:lnTo>
                <a:lnTo>
                  <a:pt x="0" y="6922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v-SE"/>
          </a:p>
        </p:txBody>
      </p:sp>
      <p:sp>
        <p:nvSpPr>
          <p:cNvPr id="8" name="Freeform 8"/>
          <p:cNvSpPr/>
          <p:nvPr/>
        </p:nvSpPr>
        <p:spPr>
          <a:xfrm>
            <a:off x="2169678" y="6222875"/>
            <a:ext cx="475242" cy="455044"/>
          </a:xfrm>
          <a:custGeom>
            <a:avLst/>
            <a:gdLst/>
            <a:ahLst/>
            <a:cxnLst/>
            <a:rect l="l" t="t" r="r" b="b"/>
            <a:pathLst>
              <a:path w="475242" h="455044">
                <a:moveTo>
                  <a:pt x="0" y="0"/>
                </a:moveTo>
                <a:lnTo>
                  <a:pt x="475242" y="0"/>
                </a:lnTo>
                <a:lnTo>
                  <a:pt x="475242" y="455044"/>
                </a:lnTo>
                <a:lnTo>
                  <a:pt x="0" y="455044"/>
                </a:lnTo>
                <a:lnTo>
                  <a:pt x="0" y="0"/>
                </a:lnTo>
                <a:close/>
              </a:path>
            </a:pathLst>
          </a:custGeom>
          <a:blipFill>
            <a:blip r:embed="rId3"/>
            <a:stretch>
              <a:fillRect/>
            </a:stretch>
          </a:blipFill>
        </p:spPr>
        <p:txBody>
          <a:bodyPr/>
          <a:lstStyle/>
          <a:p>
            <a:endParaRPr lang="sv-SE"/>
          </a:p>
        </p:txBody>
      </p:sp>
      <p:sp>
        <p:nvSpPr>
          <p:cNvPr id="9" name="Freeform 9"/>
          <p:cNvSpPr/>
          <p:nvPr/>
        </p:nvSpPr>
        <p:spPr>
          <a:xfrm>
            <a:off x="2169678" y="5158230"/>
            <a:ext cx="475242" cy="455044"/>
          </a:xfrm>
          <a:custGeom>
            <a:avLst/>
            <a:gdLst/>
            <a:ahLst/>
            <a:cxnLst/>
            <a:rect l="l" t="t" r="r" b="b"/>
            <a:pathLst>
              <a:path w="475242" h="455044">
                <a:moveTo>
                  <a:pt x="0" y="0"/>
                </a:moveTo>
                <a:lnTo>
                  <a:pt x="475242" y="0"/>
                </a:lnTo>
                <a:lnTo>
                  <a:pt x="475242" y="455045"/>
                </a:lnTo>
                <a:lnTo>
                  <a:pt x="0" y="455045"/>
                </a:lnTo>
                <a:lnTo>
                  <a:pt x="0" y="0"/>
                </a:lnTo>
                <a:close/>
              </a:path>
            </a:pathLst>
          </a:custGeom>
          <a:blipFill>
            <a:blip r:embed="rId3"/>
            <a:stretch>
              <a:fillRect/>
            </a:stretch>
          </a:blipFill>
        </p:spPr>
        <p:txBody>
          <a:bodyPr/>
          <a:lstStyle/>
          <a:p>
            <a:endParaRPr lang="sv-SE"/>
          </a:p>
        </p:txBody>
      </p:sp>
      <p:sp>
        <p:nvSpPr>
          <p:cNvPr id="10" name="Freeform 10"/>
          <p:cNvSpPr/>
          <p:nvPr/>
        </p:nvSpPr>
        <p:spPr>
          <a:xfrm>
            <a:off x="2169678" y="7315008"/>
            <a:ext cx="475242" cy="455044"/>
          </a:xfrm>
          <a:custGeom>
            <a:avLst/>
            <a:gdLst/>
            <a:ahLst/>
            <a:cxnLst/>
            <a:rect l="l" t="t" r="r" b="b"/>
            <a:pathLst>
              <a:path w="475242" h="455044">
                <a:moveTo>
                  <a:pt x="0" y="0"/>
                </a:moveTo>
                <a:lnTo>
                  <a:pt x="475242" y="0"/>
                </a:lnTo>
                <a:lnTo>
                  <a:pt x="475242" y="455044"/>
                </a:lnTo>
                <a:lnTo>
                  <a:pt x="0" y="455044"/>
                </a:lnTo>
                <a:lnTo>
                  <a:pt x="0" y="0"/>
                </a:lnTo>
                <a:close/>
              </a:path>
            </a:pathLst>
          </a:custGeom>
          <a:blipFill>
            <a:blip r:embed="rId3"/>
            <a:stretch>
              <a:fillRect/>
            </a:stretch>
          </a:blipFill>
        </p:spPr>
        <p:txBody>
          <a:bodyPr/>
          <a:lstStyle/>
          <a:p>
            <a:endParaRPr lang="sv-SE"/>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DBFC8"/>
        </a:solidFill>
        <a:effectLst/>
      </p:bgPr>
    </p:bg>
    <p:spTree>
      <p:nvGrpSpPr>
        <p:cNvPr id="1" name="">
          <a:extLst>
            <a:ext uri="{FF2B5EF4-FFF2-40B4-BE49-F238E27FC236}">
              <a16:creationId xmlns:a16="http://schemas.microsoft.com/office/drawing/2014/main" id="{3E6ADF27-23DC-CB84-294D-8F6FBD754AAA}"/>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D695D385-ACF7-47A5-129A-22D304F442B5}"/>
              </a:ext>
            </a:extLst>
          </p:cNvPr>
          <p:cNvSpPr txBox="1"/>
          <p:nvPr/>
        </p:nvSpPr>
        <p:spPr>
          <a:xfrm>
            <a:off x="2835427" y="4046474"/>
            <a:ext cx="7076571" cy="2094228"/>
          </a:xfrm>
          <a:prstGeom prst="rect">
            <a:avLst/>
          </a:prstGeom>
        </p:spPr>
        <p:txBody>
          <a:bodyPr lIns="0" tIns="0" rIns="0" bIns="0" rtlCol="0" anchor="t">
            <a:spAutoFit/>
          </a:bodyPr>
          <a:lstStyle/>
          <a:p>
            <a:pPr marL="457200" indent="-457200" algn="l">
              <a:lnSpc>
                <a:spcPts val="4172"/>
              </a:lnSpc>
              <a:buFont typeface="Arial" panose="020B0604020202020204" pitchFamily="34" charset="0"/>
              <a:buChar char="•"/>
            </a:pPr>
            <a:r>
              <a:rPr lang="en-US" sz="2800" dirty="0" err="1">
                <a:solidFill>
                  <a:srgbClr val="000000"/>
                </a:solidFill>
                <a:latin typeface="Verdana 2"/>
                <a:ea typeface="Verdana 2"/>
                <a:cs typeface="Verdana 2"/>
                <a:sym typeface="Verdana 2"/>
              </a:rPr>
              <a:t>Reklamera</a:t>
            </a:r>
            <a:r>
              <a:rPr lang="en-US" sz="2800" dirty="0">
                <a:solidFill>
                  <a:srgbClr val="000000"/>
                </a:solidFill>
                <a:latin typeface="Verdana 2"/>
                <a:ea typeface="Verdana 2"/>
                <a:cs typeface="Verdana 2"/>
                <a:sym typeface="Verdana 2"/>
              </a:rPr>
              <a:t> till </a:t>
            </a:r>
            <a:r>
              <a:rPr lang="en-US" sz="2800" dirty="0" err="1">
                <a:solidFill>
                  <a:srgbClr val="000000"/>
                </a:solidFill>
                <a:latin typeface="Verdana 2"/>
                <a:ea typeface="Verdana 2"/>
                <a:cs typeface="Verdana 2"/>
                <a:sym typeface="Verdana 2"/>
              </a:rPr>
              <a:t>banken</a:t>
            </a:r>
            <a:r>
              <a:rPr lang="en-US" sz="2800" dirty="0">
                <a:solidFill>
                  <a:srgbClr val="000000"/>
                </a:solidFill>
                <a:latin typeface="Verdana 2"/>
                <a:ea typeface="Verdana 2"/>
                <a:cs typeface="Verdana 2"/>
                <a:sym typeface="Verdana 2"/>
              </a:rPr>
              <a:t>. </a:t>
            </a:r>
          </a:p>
          <a:p>
            <a:pPr marL="457200" indent="-457200" algn="l">
              <a:lnSpc>
                <a:spcPts val="4172"/>
              </a:lnSpc>
              <a:buFont typeface="Arial" panose="020B0604020202020204" pitchFamily="34" charset="0"/>
              <a:buChar char="•"/>
            </a:pPr>
            <a:r>
              <a:rPr lang="en-US" sz="2800" dirty="0">
                <a:solidFill>
                  <a:srgbClr val="000000"/>
                </a:solidFill>
                <a:latin typeface="Verdana 2"/>
                <a:ea typeface="Verdana 2"/>
                <a:cs typeface="Verdana 2"/>
                <a:sym typeface="Verdana 2"/>
              </a:rPr>
              <a:t>Ha </a:t>
            </a:r>
            <a:r>
              <a:rPr lang="en-US" sz="2800" dirty="0" err="1">
                <a:solidFill>
                  <a:srgbClr val="000000"/>
                </a:solidFill>
                <a:latin typeface="Verdana 2"/>
                <a:ea typeface="Verdana 2"/>
                <a:cs typeface="Verdana 2"/>
                <a:sym typeface="Verdana 2"/>
              </a:rPr>
              <a:t>förståelse</a:t>
            </a:r>
            <a:r>
              <a:rPr lang="en-US" sz="2800" dirty="0">
                <a:solidFill>
                  <a:srgbClr val="000000"/>
                </a:solidFill>
                <a:latin typeface="Verdana 2"/>
                <a:ea typeface="Verdana 2"/>
                <a:cs typeface="Verdana 2"/>
                <a:sym typeface="Verdana 2"/>
              </a:rPr>
              <a:t>- </a:t>
            </a:r>
            <a:r>
              <a:rPr lang="en-US" sz="2800" dirty="0" err="1">
                <a:solidFill>
                  <a:srgbClr val="000000"/>
                </a:solidFill>
                <a:latin typeface="Verdana 2"/>
                <a:ea typeface="Verdana 2"/>
                <a:cs typeface="Verdana 2"/>
                <a:sym typeface="Verdana 2"/>
              </a:rPr>
              <a:t>mycket</a:t>
            </a:r>
            <a:r>
              <a:rPr lang="en-US" sz="2800" dirty="0">
                <a:solidFill>
                  <a:srgbClr val="000000"/>
                </a:solidFill>
                <a:latin typeface="Verdana 2"/>
                <a:ea typeface="Verdana 2"/>
                <a:cs typeface="Verdana 2"/>
                <a:sym typeface="Verdana 2"/>
              </a:rPr>
              <a:t> </a:t>
            </a:r>
            <a:r>
              <a:rPr lang="en-US" sz="2800" dirty="0" err="1">
                <a:solidFill>
                  <a:srgbClr val="000000"/>
                </a:solidFill>
                <a:latin typeface="Verdana 2"/>
                <a:ea typeface="Verdana 2"/>
                <a:cs typeface="Verdana 2"/>
                <a:sym typeface="Verdana 2"/>
              </a:rPr>
              <a:t>skuld</a:t>
            </a:r>
            <a:r>
              <a:rPr lang="en-US" sz="2800" dirty="0">
                <a:solidFill>
                  <a:srgbClr val="000000"/>
                </a:solidFill>
                <a:latin typeface="Verdana 2"/>
                <a:ea typeface="Verdana 2"/>
                <a:cs typeface="Verdana 2"/>
                <a:sym typeface="Verdana 2"/>
              </a:rPr>
              <a:t> &amp; </a:t>
            </a:r>
            <a:r>
              <a:rPr lang="en-US" sz="2800" dirty="0" err="1">
                <a:solidFill>
                  <a:srgbClr val="000000"/>
                </a:solidFill>
                <a:latin typeface="Verdana 2"/>
                <a:ea typeface="Verdana 2"/>
                <a:cs typeface="Verdana 2"/>
                <a:sym typeface="Verdana 2"/>
              </a:rPr>
              <a:t>skam</a:t>
            </a:r>
            <a:endParaRPr lang="en-US" sz="2800" dirty="0">
              <a:solidFill>
                <a:srgbClr val="000000"/>
              </a:solidFill>
              <a:latin typeface="Verdana 2"/>
              <a:ea typeface="Verdana 2"/>
              <a:cs typeface="Verdana 2"/>
              <a:sym typeface="Verdana 2"/>
            </a:endParaRPr>
          </a:p>
          <a:p>
            <a:pPr marL="457200" indent="-457200">
              <a:lnSpc>
                <a:spcPts val="4172"/>
              </a:lnSpc>
              <a:buFont typeface="Arial" panose="020B0604020202020204" pitchFamily="34" charset="0"/>
              <a:buChar char="•"/>
            </a:pPr>
            <a:r>
              <a:rPr lang="sv-SE" sz="2800" dirty="0">
                <a:latin typeface="Verdana 2" panose="020B0604020202020204" charset="0"/>
              </a:rPr>
              <a:t>Konsumenternas</a:t>
            </a:r>
          </a:p>
          <a:p>
            <a:pPr marL="457200" indent="-457200">
              <a:lnSpc>
                <a:spcPts val="4172"/>
              </a:lnSpc>
              <a:buFont typeface="Arial" panose="020B0604020202020204" pitchFamily="34" charset="0"/>
              <a:buChar char="•"/>
            </a:pPr>
            <a:r>
              <a:rPr lang="sv-SE" sz="2800" dirty="0">
                <a:solidFill>
                  <a:srgbClr val="000000"/>
                </a:solidFill>
                <a:latin typeface="Verdana 2" panose="020B0604020202020204" charset="0"/>
                <a:ea typeface="Verdana 2"/>
                <a:cs typeface="Verdana 2"/>
                <a:sym typeface="Verdana 2"/>
              </a:rPr>
              <a:t>Brottsofferjouren</a:t>
            </a:r>
            <a:endParaRPr lang="en-US" sz="2800" dirty="0">
              <a:solidFill>
                <a:srgbClr val="000000"/>
              </a:solidFill>
              <a:latin typeface="Verdana 2" panose="020B0604020202020204" charset="0"/>
              <a:ea typeface="Verdana 2"/>
              <a:cs typeface="Verdana 2"/>
              <a:sym typeface="Verdana 2"/>
            </a:endParaRPr>
          </a:p>
        </p:txBody>
      </p:sp>
      <p:sp>
        <p:nvSpPr>
          <p:cNvPr id="5" name="TextBox 5">
            <a:extLst>
              <a:ext uri="{FF2B5EF4-FFF2-40B4-BE49-F238E27FC236}">
                <a16:creationId xmlns:a16="http://schemas.microsoft.com/office/drawing/2014/main" id="{0FDECB9F-DE43-1D74-7635-6D406748B644}"/>
              </a:ext>
            </a:extLst>
          </p:cNvPr>
          <p:cNvSpPr txBox="1"/>
          <p:nvPr/>
        </p:nvSpPr>
        <p:spPr>
          <a:xfrm>
            <a:off x="4076700" y="1866900"/>
            <a:ext cx="10134600" cy="538609"/>
          </a:xfrm>
          <a:prstGeom prst="rect">
            <a:avLst/>
          </a:prstGeom>
        </p:spPr>
        <p:txBody>
          <a:bodyPr wrap="square" lIns="0" tIns="0" rIns="0" bIns="0" rtlCol="0" anchor="t">
            <a:spAutoFit/>
          </a:bodyPr>
          <a:lstStyle/>
          <a:p>
            <a:pPr algn="l">
              <a:lnSpc>
                <a:spcPts val="4200"/>
              </a:lnSpc>
            </a:pPr>
            <a:r>
              <a:rPr lang="en-US" sz="4000" dirty="0">
                <a:solidFill>
                  <a:srgbClr val="000000"/>
                </a:solidFill>
                <a:latin typeface="Verdana 1"/>
                <a:ea typeface="Verdana 1"/>
                <a:cs typeface="Verdana 1"/>
                <a:sym typeface="Verdana 1"/>
              </a:rPr>
              <a:t>Vad </a:t>
            </a:r>
            <a:r>
              <a:rPr lang="en-US" sz="4000" dirty="0" err="1">
                <a:solidFill>
                  <a:srgbClr val="000000"/>
                </a:solidFill>
                <a:latin typeface="Verdana 1"/>
                <a:ea typeface="Verdana 1"/>
                <a:cs typeface="Verdana 1"/>
                <a:sym typeface="Verdana 1"/>
              </a:rPr>
              <a:t>kan</a:t>
            </a:r>
            <a:r>
              <a:rPr lang="en-US" sz="4000" dirty="0">
                <a:solidFill>
                  <a:srgbClr val="000000"/>
                </a:solidFill>
                <a:latin typeface="Verdana 1"/>
                <a:ea typeface="Verdana 1"/>
                <a:cs typeface="Verdana 1"/>
                <a:sym typeface="Verdana 1"/>
              </a:rPr>
              <a:t> man </a:t>
            </a:r>
            <a:r>
              <a:rPr lang="en-US" sz="4000" dirty="0" err="1">
                <a:solidFill>
                  <a:srgbClr val="000000"/>
                </a:solidFill>
                <a:latin typeface="Verdana 1"/>
                <a:ea typeface="Verdana 1"/>
                <a:cs typeface="Verdana 1"/>
                <a:sym typeface="Verdana 1"/>
              </a:rPr>
              <a:t>göra</a:t>
            </a:r>
            <a:r>
              <a:rPr lang="en-US" sz="4000" dirty="0">
                <a:solidFill>
                  <a:srgbClr val="000000"/>
                </a:solidFill>
                <a:latin typeface="Verdana 1"/>
                <a:ea typeface="Verdana 1"/>
                <a:cs typeface="Verdana 1"/>
                <a:sym typeface="Verdana 1"/>
              </a:rPr>
              <a:t> </a:t>
            </a:r>
            <a:r>
              <a:rPr lang="en-US" sz="4000" dirty="0" err="1">
                <a:solidFill>
                  <a:srgbClr val="000000"/>
                </a:solidFill>
                <a:latin typeface="Verdana 1"/>
                <a:ea typeface="Verdana 1"/>
                <a:cs typeface="Verdana 1"/>
                <a:sym typeface="Verdana 1"/>
              </a:rPr>
              <a:t>som</a:t>
            </a:r>
            <a:r>
              <a:rPr lang="en-US" sz="4000" dirty="0">
                <a:solidFill>
                  <a:srgbClr val="000000"/>
                </a:solidFill>
                <a:latin typeface="Verdana 1"/>
                <a:ea typeface="Verdana 1"/>
                <a:cs typeface="Verdana 1"/>
                <a:sym typeface="Verdana 1"/>
              </a:rPr>
              <a:t> </a:t>
            </a:r>
            <a:r>
              <a:rPr lang="en-US" sz="4000" dirty="0" err="1">
                <a:solidFill>
                  <a:srgbClr val="000000"/>
                </a:solidFill>
                <a:latin typeface="Verdana 1"/>
                <a:ea typeface="Verdana 1"/>
                <a:cs typeface="Verdana 1"/>
                <a:sym typeface="Verdana 1"/>
              </a:rPr>
              <a:t>utsatt</a:t>
            </a:r>
            <a:r>
              <a:rPr lang="en-US" sz="4000" dirty="0">
                <a:solidFill>
                  <a:srgbClr val="000000"/>
                </a:solidFill>
                <a:latin typeface="Verdana 1"/>
                <a:ea typeface="Verdana 1"/>
                <a:cs typeface="Verdana 1"/>
                <a:sym typeface="Verdana 1"/>
              </a:rPr>
              <a:t>?</a:t>
            </a:r>
          </a:p>
        </p:txBody>
      </p:sp>
      <p:sp>
        <p:nvSpPr>
          <p:cNvPr id="6" name="TextBox 6">
            <a:extLst>
              <a:ext uri="{FF2B5EF4-FFF2-40B4-BE49-F238E27FC236}">
                <a16:creationId xmlns:a16="http://schemas.microsoft.com/office/drawing/2014/main" id="{44A9C643-59C7-6BD2-1D16-8A55431A2467}"/>
              </a:ext>
            </a:extLst>
          </p:cNvPr>
          <p:cNvSpPr txBox="1"/>
          <p:nvPr/>
        </p:nvSpPr>
        <p:spPr>
          <a:xfrm>
            <a:off x="2028465" y="4130548"/>
            <a:ext cx="15767065" cy="2382768"/>
          </a:xfrm>
          <a:prstGeom prst="rect">
            <a:avLst/>
          </a:prstGeom>
        </p:spPr>
        <p:txBody>
          <a:bodyPr wrap="square" lIns="0" tIns="0" rIns="0" bIns="0" rtlCol="0" anchor="t">
            <a:spAutoFit/>
          </a:bodyPr>
          <a:lstStyle/>
          <a:p>
            <a:pPr algn="l">
              <a:lnSpc>
                <a:spcPts val="4760"/>
              </a:lnSpc>
            </a:pPr>
            <a:r>
              <a:rPr lang="en-US" sz="2800" dirty="0">
                <a:solidFill>
                  <a:srgbClr val="000000"/>
                </a:solidFill>
                <a:latin typeface="Verdana 2"/>
                <a:ea typeface="Verdana 2"/>
                <a:cs typeface="Verdana 2"/>
                <a:sym typeface="Verdana 2"/>
              </a:rPr>
              <a:t>.</a:t>
            </a:r>
          </a:p>
          <a:p>
            <a:pPr algn="l">
              <a:lnSpc>
                <a:spcPts val="4760"/>
              </a:lnSpc>
            </a:pPr>
            <a:endParaRPr lang="en-US" sz="2800" dirty="0">
              <a:solidFill>
                <a:srgbClr val="000000"/>
              </a:solidFill>
              <a:latin typeface="Verdana 2"/>
              <a:ea typeface="Verdana 2"/>
              <a:cs typeface="Verdana 2"/>
              <a:sym typeface="Verdana 2"/>
            </a:endParaRPr>
          </a:p>
          <a:p>
            <a:pPr algn="l">
              <a:lnSpc>
                <a:spcPts val="4760"/>
              </a:lnSpc>
            </a:pPr>
            <a:endParaRPr lang="en-US" sz="2800" dirty="0">
              <a:solidFill>
                <a:srgbClr val="000000"/>
              </a:solidFill>
              <a:latin typeface="Verdana 2"/>
              <a:ea typeface="Verdana 2"/>
              <a:cs typeface="Verdana 2"/>
              <a:sym typeface="Verdana 2"/>
            </a:endParaRPr>
          </a:p>
          <a:p>
            <a:pPr algn="l">
              <a:lnSpc>
                <a:spcPts val="4760"/>
              </a:lnSpc>
            </a:pPr>
            <a:endParaRPr lang="en-US" sz="2800" dirty="0">
              <a:solidFill>
                <a:srgbClr val="000000"/>
              </a:solidFill>
              <a:latin typeface="Verdana 2"/>
              <a:ea typeface="Verdana 2"/>
              <a:cs typeface="Verdana 2"/>
              <a:sym typeface="Verdana 2"/>
            </a:endParaRPr>
          </a:p>
        </p:txBody>
      </p:sp>
    </p:spTree>
    <p:extLst>
      <p:ext uri="{BB962C8B-B14F-4D97-AF65-F5344CB8AC3E}">
        <p14:creationId xmlns:p14="http://schemas.microsoft.com/office/powerpoint/2010/main" val="3376043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DBFC8"/>
        </a:solidFill>
        <a:effectLst/>
      </p:bgPr>
    </p:bg>
    <p:spTree>
      <p:nvGrpSpPr>
        <p:cNvPr id="1" name="">
          <a:extLst>
            <a:ext uri="{FF2B5EF4-FFF2-40B4-BE49-F238E27FC236}">
              <a16:creationId xmlns:a16="http://schemas.microsoft.com/office/drawing/2014/main" id="{A1841381-27F6-90CB-791C-540257F639C2}"/>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FED18677-059E-6141-C3B8-ACFC982ABBF4}"/>
              </a:ext>
            </a:extLst>
          </p:cNvPr>
          <p:cNvSpPr txBox="1"/>
          <p:nvPr/>
        </p:nvSpPr>
        <p:spPr>
          <a:xfrm>
            <a:off x="7924800" y="3861243"/>
            <a:ext cx="10134600" cy="538609"/>
          </a:xfrm>
          <a:prstGeom prst="rect">
            <a:avLst/>
          </a:prstGeom>
        </p:spPr>
        <p:txBody>
          <a:bodyPr wrap="square" lIns="0" tIns="0" rIns="0" bIns="0" rtlCol="0" anchor="t">
            <a:spAutoFit/>
          </a:bodyPr>
          <a:lstStyle/>
          <a:p>
            <a:pPr algn="l">
              <a:lnSpc>
                <a:spcPts val="4200"/>
              </a:lnSpc>
            </a:pPr>
            <a:r>
              <a:rPr lang="en-US" sz="4000" dirty="0" err="1">
                <a:solidFill>
                  <a:srgbClr val="000000"/>
                </a:solidFill>
                <a:latin typeface="Verdana 1"/>
                <a:ea typeface="Verdana 1"/>
                <a:cs typeface="Verdana 1"/>
                <a:sym typeface="Verdana 1"/>
              </a:rPr>
              <a:t>Frågor</a:t>
            </a:r>
            <a:r>
              <a:rPr lang="en-US" sz="4000" dirty="0">
                <a:solidFill>
                  <a:srgbClr val="000000"/>
                </a:solidFill>
                <a:latin typeface="Verdana 1"/>
                <a:ea typeface="Verdana 1"/>
                <a:cs typeface="Verdana 1"/>
                <a:sym typeface="Verdana 1"/>
              </a:rPr>
              <a:t>?</a:t>
            </a:r>
          </a:p>
        </p:txBody>
      </p:sp>
      <p:sp>
        <p:nvSpPr>
          <p:cNvPr id="6" name="TextBox 6">
            <a:extLst>
              <a:ext uri="{FF2B5EF4-FFF2-40B4-BE49-F238E27FC236}">
                <a16:creationId xmlns:a16="http://schemas.microsoft.com/office/drawing/2014/main" id="{E9F57122-CF50-D733-2426-FCB43981742F}"/>
              </a:ext>
            </a:extLst>
          </p:cNvPr>
          <p:cNvSpPr txBox="1"/>
          <p:nvPr/>
        </p:nvSpPr>
        <p:spPr>
          <a:xfrm>
            <a:off x="2028465" y="4130548"/>
            <a:ext cx="15767065" cy="2382768"/>
          </a:xfrm>
          <a:prstGeom prst="rect">
            <a:avLst/>
          </a:prstGeom>
        </p:spPr>
        <p:txBody>
          <a:bodyPr wrap="square" lIns="0" tIns="0" rIns="0" bIns="0" rtlCol="0" anchor="t">
            <a:spAutoFit/>
          </a:bodyPr>
          <a:lstStyle/>
          <a:p>
            <a:pPr algn="l">
              <a:lnSpc>
                <a:spcPts val="4760"/>
              </a:lnSpc>
            </a:pPr>
            <a:r>
              <a:rPr lang="en-US" sz="2800" dirty="0">
                <a:solidFill>
                  <a:srgbClr val="000000"/>
                </a:solidFill>
                <a:latin typeface="Verdana 2"/>
                <a:ea typeface="Verdana 2"/>
                <a:cs typeface="Verdana 2"/>
                <a:sym typeface="Verdana 2"/>
              </a:rPr>
              <a:t>.</a:t>
            </a:r>
          </a:p>
          <a:p>
            <a:pPr algn="l">
              <a:lnSpc>
                <a:spcPts val="4760"/>
              </a:lnSpc>
            </a:pPr>
            <a:endParaRPr lang="en-US" sz="2800" dirty="0">
              <a:solidFill>
                <a:srgbClr val="000000"/>
              </a:solidFill>
              <a:latin typeface="Verdana 2"/>
              <a:ea typeface="Verdana 2"/>
              <a:cs typeface="Verdana 2"/>
              <a:sym typeface="Verdana 2"/>
            </a:endParaRPr>
          </a:p>
          <a:p>
            <a:pPr algn="l">
              <a:lnSpc>
                <a:spcPts val="4760"/>
              </a:lnSpc>
            </a:pPr>
            <a:endParaRPr lang="en-US" sz="2800" dirty="0">
              <a:solidFill>
                <a:srgbClr val="000000"/>
              </a:solidFill>
              <a:latin typeface="Verdana 2"/>
              <a:ea typeface="Verdana 2"/>
              <a:cs typeface="Verdana 2"/>
              <a:sym typeface="Verdana 2"/>
            </a:endParaRPr>
          </a:p>
          <a:p>
            <a:pPr algn="l">
              <a:lnSpc>
                <a:spcPts val="4760"/>
              </a:lnSpc>
            </a:pPr>
            <a:endParaRPr lang="en-US" sz="2800" dirty="0">
              <a:solidFill>
                <a:srgbClr val="000000"/>
              </a:solidFill>
              <a:latin typeface="Verdana 2"/>
              <a:ea typeface="Verdana 2"/>
              <a:cs typeface="Verdana 2"/>
              <a:sym typeface="Verdana 2"/>
            </a:endParaRPr>
          </a:p>
        </p:txBody>
      </p:sp>
    </p:spTree>
    <p:extLst>
      <p:ext uri="{BB962C8B-B14F-4D97-AF65-F5344CB8AC3E}">
        <p14:creationId xmlns:p14="http://schemas.microsoft.com/office/powerpoint/2010/main" val="345251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DBFC8"/>
        </a:solidFill>
        <a:effectLst/>
      </p:bgPr>
    </p:bg>
    <p:spTree>
      <p:nvGrpSpPr>
        <p:cNvPr id="1" name=""/>
        <p:cNvGrpSpPr/>
        <p:nvPr/>
      </p:nvGrpSpPr>
      <p:grpSpPr>
        <a:xfrm>
          <a:off x="0" y="0"/>
          <a:ext cx="0" cy="0"/>
          <a:chOff x="0" y="0"/>
          <a:chExt cx="0" cy="0"/>
        </a:xfrm>
      </p:grpSpPr>
      <p:sp>
        <p:nvSpPr>
          <p:cNvPr id="3" name="TextBox 3"/>
          <p:cNvSpPr txBox="1"/>
          <p:nvPr/>
        </p:nvSpPr>
        <p:spPr>
          <a:xfrm>
            <a:off x="4922986" y="4000500"/>
            <a:ext cx="13365014" cy="3852465"/>
          </a:xfrm>
          <a:prstGeom prst="rect">
            <a:avLst/>
          </a:prstGeom>
        </p:spPr>
        <p:txBody>
          <a:bodyPr wrap="square" lIns="0" tIns="0" rIns="0" bIns="0" rtlCol="0" anchor="t">
            <a:spAutoFit/>
          </a:bodyPr>
          <a:lstStyle/>
          <a:p>
            <a:pPr algn="l">
              <a:lnSpc>
                <a:spcPts val="5146"/>
              </a:lnSpc>
              <a:spcBef>
                <a:spcPct val="0"/>
              </a:spcBef>
            </a:pPr>
            <a:r>
              <a:rPr lang="en-US" sz="3454" dirty="0" err="1">
                <a:solidFill>
                  <a:srgbClr val="000000"/>
                </a:solidFill>
                <a:latin typeface="Verdana 2"/>
                <a:ea typeface="Verdana 2"/>
                <a:cs typeface="Verdana 2"/>
                <a:sym typeface="Verdana 2"/>
              </a:rPr>
              <a:t>Hör</a:t>
            </a:r>
            <a:r>
              <a:rPr lang="en-US" sz="3454" dirty="0">
                <a:solidFill>
                  <a:srgbClr val="000000"/>
                </a:solidFill>
                <a:latin typeface="Verdana 2"/>
                <a:ea typeface="Verdana 2"/>
                <a:cs typeface="Verdana 2"/>
                <a:sym typeface="Verdana 2"/>
              </a:rPr>
              <a:t> av dig till </a:t>
            </a:r>
            <a:r>
              <a:rPr lang="en-US" sz="3454" dirty="0" err="1">
                <a:solidFill>
                  <a:srgbClr val="000000"/>
                </a:solidFill>
                <a:latin typeface="Verdana 2"/>
                <a:ea typeface="Verdana 2"/>
                <a:cs typeface="Verdana 2"/>
                <a:sym typeface="Verdana 2"/>
              </a:rPr>
              <a:t>oss</a:t>
            </a:r>
            <a:r>
              <a:rPr lang="en-US" sz="3454" dirty="0">
                <a:solidFill>
                  <a:srgbClr val="000000"/>
                </a:solidFill>
                <a:latin typeface="Verdana 2"/>
                <a:ea typeface="Verdana 2"/>
                <a:cs typeface="Verdana 2"/>
                <a:sym typeface="Verdana 2"/>
              </a:rPr>
              <a:t>, </a:t>
            </a:r>
            <a:r>
              <a:rPr lang="en-US" sz="3454" dirty="0" err="1">
                <a:solidFill>
                  <a:srgbClr val="000000"/>
                </a:solidFill>
                <a:latin typeface="Verdana 2"/>
                <a:ea typeface="Verdana 2"/>
                <a:cs typeface="Verdana 2"/>
                <a:sym typeface="Verdana 2"/>
              </a:rPr>
              <a:t>alltid</a:t>
            </a:r>
            <a:r>
              <a:rPr lang="en-US" sz="3454" dirty="0">
                <a:solidFill>
                  <a:srgbClr val="000000"/>
                </a:solidFill>
                <a:latin typeface="Verdana 2"/>
                <a:ea typeface="Verdana 2"/>
                <a:cs typeface="Verdana 2"/>
                <a:sym typeface="Verdana 2"/>
              </a:rPr>
              <a:t> </a:t>
            </a:r>
            <a:r>
              <a:rPr lang="en-US" sz="3454" dirty="0" err="1">
                <a:solidFill>
                  <a:srgbClr val="000000"/>
                </a:solidFill>
                <a:latin typeface="Verdana 2"/>
                <a:ea typeface="Verdana 2"/>
                <a:cs typeface="Verdana 2"/>
                <a:sym typeface="Verdana 2"/>
              </a:rPr>
              <a:t>kostnadsfritt</a:t>
            </a:r>
            <a:r>
              <a:rPr lang="en-US" sz="3454" dirty="0">
                <a:solidFill>
                  <a:srgbClr val="000000"/>
                </a:solidFill>
                <a:latin typeface="Verdana 2"/>
                <a:ea typeface="Verdana 2"/>
                <a:cs typeface="Verdana 2"/>
                <a:sym typeface="Verdana 2"/>
              </a:rPr>
              <a:t>!</a:t>
            </a:r>
          </a:p>
          <a:p>
            <a:pPr algn="l">
              <a:lnSpc>
                <a:spcPts val="5146"/>
              </a:lnSpc>
              <a:spcBef>
                <a:spcPct val="0"/>
              </a:spcBef>
            </a:pPr>
            <a:endParaRPr lang="en-US" sz="3454" dirty="0">
              <a:solidFill>
                <a:srgbClr val="000000"/>
              </a:solidFill>
              <a:latin typeface="Verdana 2"/>
              <a:ea typeface="Verdana 2"/>
              <a:cs typeface="Verdana 2"/>
              <a:sym typeface="Verdana 2"/>
            </a:endParaRPr>
          </a:p>
          <a:p>
            <a:pPr algn="l">
              <a:lnSpc>
                <a:spcPts val="5146"/>
              </a:lnSpc>
              <a:spcBef>
                <a:spcPct val="0"/>
              </a:spcBef>
            </a:pPr>
            <a:r>
              <a:rPr lang="en-US" sz="4000" b="1" dirty="0">
                <a:solidFill>
                  <a:srgbClr val="000000"/>
                </a:solidFill>
                <a:latin typeface="Verdana 2"/>
                <a:ea typeface="Verdana 2"/>
                <a:cs typeface="Verdana 2"/>
                <a:sym typeface="Verdana 2"/>
              </a:rPr>
              <a:t>Södertälje </a:t>
            </a:r>
            <a:r>
              <a:rPr lang="en-US" sz="4000" b="1" dirty="0" err="1">
                <a:solidFill>
                  <a:srgbClr val="000000"/>
                </a:solidFill>
                <a:latin typeface="Verdana 2"/>
                <a:ea typeface="Verdana 2"/>
                <a:cs typeface="Verdana 2"/>
                <a:sym typeface="Verdana 2"/>
              </a:rPr>
              <a:t>direktnummer</a:t>
            </a:r>
            <a:r>
              <a:rPr lang="en-US" sz="4000" b="1" dirty="0">
                <a:solidFill>
                  <a:srgbClr val="000000"/>
                </a:solidFill>
                <a:latin typeface="Verdana 2"/>
                <a:ea typeface="Verdana 2"/>
                <a:cs typeface="Verdana 2"/>
                <a:sym typeface="Verdana 2"/>
              </a:rPr>
              <a:t>:</a:t>
            </a:r>
            <a:br>
              <a:rPr lang="en-US" sz="4000" b="1" dirty="0">
                <a:solidFill>
                  <a:srgbClr val="000000"/>
                </a:solidFill>
                <a:latin typeface="Verdana 2"/>
                <a:ea typeface="Verdana 2"/>
                <a:cs typeface="Verdana 2"/>
                <a:sym typeface="Verdana 2"/>
              </a:rPr>
            </a:br>
            <a:endParaRPr lang="en-US" sz="4000" b="1" dirty="0">
              <a:solidFill>
                <a:srgbClr val="000000"/>
              </a:solidFill>
              <a:latin typeface="Verdana 2"/>
              <a:ea typeface="Verdana 2"/>
              <a:cs typeface="Verdana 2"/>
              <a:sym typeface="Verdana 2"/>
            </a:endParaRPr>
          </a:p>
          <a:p>
            <a:pPr>
              <a:lnSpc>
                <a:spcPts val="5146"/>
              </a:lnSpc>
              <a:spcBef>
                <a:spcPct val="0"/>
              </a:spcBef>
            </a:pPr>
            <a:r>
              <a:rPr lang="en-US" sz="4800" b="1" dirty="0">
                <a:solidFill>
                  <a:srgbClr val="000000"/>
                </a:solidFill>
                <a:latin typeface="Verdana 2"/>
                <a:ea typeface="Verdana 2"/>
                <a:cs typeface="Verdana 2"/>
                <a:sym typeface="Verdana 2"/>
              </a:rPr>
              <a:t>070 494 68 75</a:t>
            </a:r>
          </a:p>
          <a:p>
            <a:pPr algn="l">
              <a:lnSpc>
                <a:spcPts val="5146"/>
              </a:lnSpc>
              <a:spcBef>
                <a:spcPct val="0"/>
              </a:spcBef>
            </a:pPr>
            <a:r>
              <a:rPr lang="en-US" sz="3454" u="sng" dirty="0">
                <a:solidFill>
                  <a:srgbClr val="000000"/>
                </a:solidFill>
                <a:latin typeface="Verdana 2"/>
                <a:ea typeface="Verdana 2"/>
                <a:cs typeface="Verdana 2"/>
                <a:sym typeface="Verdana 2"/>
                <a:hlinkClick r:id="rId3" tooltip="mailto:info@brottsofferjouren.se"/>
              </a:rPr>
              <a:t>info@brottsofferjouren.se</a:t>
            </a:r>
          </a:p>
        </p:txBody>
      </p:sp>
      <p:sp>
        <p:nvSpPr>
          <p:cNvPr id="4" name="TextBox 4"/>
          <p:cNvSpPr txBox="1"/>
          <p:nvPr/>
        </p:nvSpPr>
        <p:spPr>
          <a:xfrm>
            <a:off x="2949075" y="2705100"/>
            <a:ext cx="12389848" cy="628377"/>
          </a:xfrm>
          <a:prstGeom prst="rect">
            <a:avLst/>
          </a:prstGeom>
        </p:spPr>
        <p:txBody>
          <a:bodyPr wrap="square" lIns="0" tIns="0" rIns="0" bIns="0" rtlCol="0" anchor="t">
            <a:spAutoFit/>
          </a:bodyPr>
          <a:lstStyle/>
          <a:p>
            <a:pPr algn="ctr">
              <a:lnSpc>
                <a:spcPts val="4917"/>
              </a:lnSpc>
            </a:pPr>
            <a:r>
              <a:rPr lang="en-US" sz="5400" dirty="0">
                <a:solidFill>
                  <a:srgbClr val="000000"/>
                </a:solidFill>
                <a:latin typeface="Verdana 1"/>
                <a:ea typeface="Verdana 1"/>
                <a:cs typeface="Verdana 1"/>
                <a:sym typeface="Verdana 1"/>
              </a:rPr>
              <a:t>Har du blivit </a:t>
            </a:r>
            <a:r>
              <a:rPr lang="en-US" sz="5400" dirty="0" err="1">
                <a:solidFill>
                  <a:srgbClr val="000000"/>
                </a:solidFill>
                <a:latin typeface="Verdana 1"/>
                <a:ea typeface="Verdana 1"/>
                <a:cs typeface="Verdana 1"/>
                <a:sym typeface="Verdana 1"/>
              </a:rPr>
              <a:t>drabbad</a:t>
            </a:r>
            <a:r>
              <a:rPr lang="en-US" sz="5400" dirty="0">
                <a:solidFill>
                  <a:srgbClr val="000000"/>
                </a:solidFill>
                <a:latin typeface="Verdana 1"/>
                <a:ea typeface="Verdana 1"/>
                <a:cs typeface="Verdana 1"/>
                <a:sym typeface="Verdana 1"/>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DBFC8"/>
        </a:solidFill>
        <a:effectLst/>
      </p:bgPr>
    </p:bg>
    <p:spTree>
      <p:nvGrpSpPr>
        <p:cNvPr id="1" name="">
          <a:extLst>
            <a:ext uri="{FF2B5EF4-FFF2-40B4-BE49-F238E27FC236}">
              <a16:creationId xmlns:a16="http://schemas.microsoft.com/office/drawing/2014/main" id="{506A9E6B-1FC9-EB1C-B88F-8F1AF384C2F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867D2BE-C172-FF79-7943-1F6C5E7F61A0}"/>
              </a:ext>
            </a:extLst>
          </p:cNvPr>
          <p:cNvSpPr txBox="1"/>
          <p:nvPr/>
        </p:nvSpPr>
        <p:spPr>
          <a:xfrm>
            <a:off x="8035032" y="2142269"/>
            <a:ext cx="2217936" cy="986157"/>
          </a:xfrm>
          <a:prstGeom prst="rect">
            <a:avLst/>
          </a:prstGeom>
        </p:spPr>
        <p:txBody>
          <a:bodyPr lIns="0" tIns="0" rIns="0" bIns="0" rtlCol="0" anchor="t">
            <a:spAutoFit/>
          </a:bodyPr>
          <a:lstStyle/>
          <a:p>
            <a:pPr algn="ctr">
              <a:lnSpc>
                <a:spcPts val="8119"/>
              </a:lnSpc>
            </a:pPr>
            <a:r>
              <a:rPr lang="en-US" sz="5799">
                <a:solidFill>
                  <a:srgbClr val="000000"/>
                </a:solidFill>
                <a:latin typeface="Verdana 1"/>
                <a:ea typeface="Verdana 1"/>
                <a:cs typeface="Verdana 1"/>
                <a:sym typeface="Verdana 1"/>
              </a:rPr>
              <a:t>Tack!</a:t>
            </a:r>
          </a:p>
        </p:txBody>
      </p:sp>
      <p:sp>
        <p:nvSpPr>
          <p:cNvPr id="3" name="TextBox 3">
            <a:extLst>
              <a:ext uri="{FF2B5EF4-FFF2-40B4-BE49-F238E27FC236}">
                <a16:creationId xmlns:a16="http://schemas.microsoft.com/office/drawing/2014/main" id="{01AA0DA0-1EB6-5DE6-1ED3-2798EEB49117}"/>
              </a:ext>
            </a:extLst>
          </p:cNvPr>
          <p:cNvSpPr txBox="1"/>
          <p:nvPr/>
        </p:nvSpPr>
        <p:spPr>
          <a:xfrm>
            <a:off x="4389586" y="6313750"/>
            <a:ext cx="9508827" cy="1890389"/>
          </a:xfrm>
          <a:prstGeom prst="rect">
            <a:avLst/>
          </a:prstGeom>
        </p:spPr>
        <p:txBody>
          <a:bodyPr wrap="square" lIns="0" tIns="0" rIns="0" bIns="0" rtlCol="0" anchor="t">
            <a:spAutoFit/>
          </a:bodyPr>
          <a:lstStyle/>
          <a:p>
            <a:pPr algn="l">
              <a:lnSpc>
                <a:spcPts val="5146"/>
              </a:lnSpc>
              <a:spcBef>
                <a:spcPct val="0"/>
              </a:spcBef>
            </a:pPr>
            <a:r>
              <a:rPr lang="en-US" sz="3454" dirty="0" err="1">
                <a:solidFill>
                  <a:srgbClr val="000000"/>
                </a:solidFill>
                <a:latin typeface="Verdana 2"/>
                <a:ea typeface="Verdana 2"/>
                <a:cs typeface="Verdana 2"/>
                <a:sym typeface="Verdana 2"/>
              </a:rPr>
              <a:t>Kontakt</a:t>
            </a:r>
            <a:r>
              <a:rPr lang="en-US" sz="3454" dirty="0">
                <a:solidFill>
                  <a:srgbClr val="000000"/>
                </a:solidFill>
                <a:latin typeface="Verdana 2"/>
                <a:ea typeface="Verdana 2"/>
                <a:cs typeface="Verdana 2"/>
                <a:sym typeface="Verdana 2"/>
              </a:rPr>
              <a:t>:</a:t>
            </a:r>
          </a:p>
          <a:p>
            <a:pPr algn="l">
              <a:lnSpc>
                <a:spcPts val="5146"/>
              </a:lnSpc>
              <a:spcBef>
                <a:spcPct val="0"/>
              </a:spcBef>
            </a:pPr>
            <a:r>
              <a:rPr lang="en-US" sz="4000" b="1" dirty="0">
                <a:solidFill>
                  <a:srgbClr val="000000"/>
                </a:solidFill>
                <a:latin typeface="Verdana 2"/>
                <a:ea typeface="Verdana 2"/>
                <a:cs typeface="Verdana 2"/>
                <a:sym typeface="Verdana 2"/>
              </a:rPr>
              <a:t>070 494 68 75</a:t>
            </a:r>
          </a:p>
          <a:p>
            <a:pPr algn="l">
              <a:lnSpc>
                <a:spcPts val="5146"/>
              </a:lnSpc>
              <a:spcBef>
                <a:spcPct val="0"/>
              </a:spcBef>
            </a:pPr>
            <a:r>
              <a:rPr lang="en-US" sz="3454" u="sng" dirty="0">
                <a:solidFill>
                  <a:srgbClr val="000000"/>
                </a:solidFill>
                <a:latin typeface="Verdana 2"/>
                <a:ea typeface="Verdana 2"/>
                <a:cs typeface="Verdana 2"/>
                <a:sym typeface="Verdana 2"/>
                <a:hlinkClick r:id="rId3" tooltip="mailto:info@brottsofferjouren.se"/>
              </a:rPr>
              <a:t>info@brottsofferjouren.se</a:t>
            </a:r>
          </a:p>
        </p:txBody>
      </p:sp>
      <p:sp>
        <p:nvSpPr>
          <p:cNvPr id="4" name="TextBox 4">
            <a:extLst>
              <a:ext uri="{FF2B5EF4-FFF2-40B4-BE49-F238E27FC236}">
                <a16:creationId xmlns:a16="http://schemas.microsoft.com/office/drawing/2014/main" id="{40A62A8B-25EE-E49A-48DE-91D28333C0BE}"/>
              </a:ext>
            </a:extLst>
          </p:cNvPr>
          <p:cNvSpPr txBox="1"/>
          <p:nvPr/>
        </p:nvSpPr>
        <p:spPr>
          <a:xfrm>
            <a:off x="2949075" y="4540482"/>
            <a:ext cx="12389848" cy="1206036"/>
          </a:xfrm>
          <a:prstGeom prst="rect">
            <a:avLst/>
          </a:prstGeom>
        </p:spPr>
        <p:txBody>
          <a:bodyPr wrap="square" lIns="0" tIns="0" rIns="0" bIns="0" rtlCol="0" anchor="t">
            <a:spAutoFit/>
          </a:bodyPr>
          <a:lstStyle/>
          <a:p>
            <a:pPr algn="ctr">
              <a:lnSpc>
                <a:spcPts val="4917"/>
              </a:lnSpc>
            </a:pPr>
            <a:r>
              <a:rPr lang="en-US" sz="4000" dirty="0">
                <a:solidFill>
                  <a:srgbClr val="000000"/>
                </a:solidFill>
                <a:latin typeface="Verdana 1"/>
                <a:ea typeface="Verdana 1"/>
                <a:cs typeface="Verdana 1"/>
                <a:sym typeface="Verdana 1"/>
              </a:rPr>
              <a:t>Har du </a:t>
            </a:r>
            <a:r>
              <a:rPr lang="en-US" sz="4000" dirty="0" err="1">
                <a:solidFill>
                  <a:srgbClr val="000000"/>
                </a:solidFill>
                <a:latin typeface="Verdana 1"/>
                <a:ea typeface="Verdana 1"/>
                <a:cs typeface="Verdana 1"/>
                <a:sym typeface="Verdana 1"/>
              </a:rPr>
              <a:t>tid</a:t>
            </a:r>
            <a:r>
              <a:rPr lang="en-US" sz="4000" dirty="0">
                <a:solidFill>
                  <a:srgbClr val="000000"/>
                </a:solidFill>
                <a:latin typeface="Verdana 1"/>
                <a:ea typeface="Verdana 1"/>
                <a:cs typeface="Verdana 1"/>
                <a:sym typeface="Verdana 1"/>
              </a:rPr>
              <a:t> </a:t>
            </a:r>
            <a:r>
              <a:rPr lang="en-US" sz="4000" dirty="0" err="1">
                <a:solidFill>
                  <a:srgbClr val="000000"/>
                </a:solidFill>
                <a:latin typeface="Verdana 1"/>
                <a:ea typeface="Verdana 1"/>
                <a:cs typeface="Verdana 1"/>
                <a:sym typeface="Verdana 1"/>
              </a:rPr>
              <a:t>över</a:t>
            </a:r>
            <a:r>
              <a:rPr lang="en-US" sz="4000" dirty="0">
                <a:solidFill>
                  <a:srgbClr val="000000"/>
                </a:solidFill>
                <a:latin typeface="Verdana 1"/>
                <a:ea typeface="Verdana 1"/>
                <a:cs typeface="Verdana 1"/>
                <a:sym typeface="Verdana 1"/>
              </a:rPr>
              <a:t> och </a:t>
            </a:r>
            <a:r>
              <a:rPr lang="en-US" sz="4000" dirty="0" err="1">
                <a:solidFill>
                  <a:srgbClr val="000000"/>
                </a:solidFill>
                <a:latin typeface="Verdana 1"/>
                <a:ea typeface="Verdana 1"/>
                <a:cs typeface="Verdana 1"/>
                <a:sym typeface="Verdana 1"/>
              </a:rPr>
              <a:t>vill</a:t>
            </a:r>
            <a:r>
              <a:rPr lang="en-US" sz="4000" dirty="0">
                <a:solidFill>
                  <a:srgbClr val="000000"/>
                </a:solidFill>
                <a:latin typeface="Verdana 1"/>
                <a:ea typeface="Verdana 1"/>
                <a:cs typeface="Verdana 1"/>
                <a:sym typeface="Verdana 1"/>
              </a:rPr>
              <a:t> </a:t>
            </a:r>
            <a:r>
              <a:rPr lang="en-US" sz="4000" dirty="0" err="1">
                <a:solidFill>
                  <a:srgbClr val="000000"/>
                </a:solidFill>
                <a:latin typeface="Verdana 1"/>
                <a:ea typeface="Verdana 1"/>
                <a:cs typeface="Verdana 1"/>
                <a:sym typeface="Verdana 1"/>
              </a:rPr>
              <a:t>stötta</a:t>
            </a:r>
            <a:r>
              <a:rPr lang="en-US" sz="4000" dirty="0">
                <a:solidFill>
                  <a:srgbClr val="000000"/>
                </a:solidFill>
                <a:latin typeface="Verdana 1"/>
                <a:ea typeface="Verdana 1"/>
                <a:cs typeface="Verdana 1"/>
                <a:sym typeface="Verdana 1"/>
              </a:rPr>
              <a:t> </a:t>
            </a:r>
            <a:r>
              <a:rPr lang="en-US" sz="4000" dirty="0" err="1">
                <a:solidFill>
                  <a:srgbClr val="000000"/>
                </a:solidFill>
                <a:latin typeface="Verdana 1"/>
                <a:ea typeface="Verdana 1"/>
                <a:cs typeface="Verdana 1"/>
                <a:sym typeface="Verdana 1"/>
              </a:rPr>
              <a:t>drabbade</a:t>
            </a:r>
            <a:r>
              <a:rPr lang="en-US" sz="4000" dirty="0">
                <a:solidFill>
                  <a:srgbClr val="000000"/>
                </a:solidFill>
                <a:latin typeface="Verdana 1"/>
                <a:ea typeface="Verdana 1"/>
                <a:cs typeface="Verdana 1"/>
                <a:sym typeface="Verdana 1"/>
              </a:rPr>
              <a:t>?</a:t>
            </a:r>
          </a:p>
          <a:p>
            <a:pPr algn="ctr">
              <a:lnSpc>
                <a:spcPts val="4917"/>
              </a:lnSpc>
              <a:spcBef>
                <a:spcPct val="0"/>
              </a:spcBef>
            </a:pPr>
            <a:r>
              <a:rPr lang="en-US" sz="4000" dirty="0" err="1">
                <a:solidFill>
                  <a:srgbClr val="000000"/>
                </a:solidFill>
                <a:latin typeface="Verdana 1"/>
                <a:ea typeface="Verdana 1"/>
                <a:cs typeface="Verdana 1"/>
                <a:sym typeface="Verdana 1"/>
              </a:rPr>
              <a:t>Bli</a:t>
            </a:r>
            <a:r>
              <a:rPr lang="en-US" sz="4000" dirty="0">
                <a:solidFill>
                  <a:srgbClr val="000000"/>
                </a:solidFill>
                <a:latin typeface="Verdana 1"/>
                <a:ea typeface="Verdana 1"/>
                <a:cs typeface="Verdana 1"/>
                <a:sym typeface="Verdana 1"/>
              </a:rPr>
              <a:t> </a:t>
            </a:r>
            <a:r>
              <a:rPr lang="en-US" sz="4000" dirty="0" err="1">
                <a:solidFill>
                  <a:srgbClr val="000000"/>
                </a:solidFill>
                <a:latin typeface="Verdana 1"/>
                <a:ea typeface="Verdana 1"/>
                <a:cs typeface="Verdana 1"/>
                <a:sym typeface="Verdana 1"/>
              </a:rPr>
              <a:t>volontär</a:t>
            </a:r>
            <a:r>
              <a:rPr lang="en-US" sz="4000" dirty="0">
                <a:solidFill>
                  <a:srgbClr val="000000"/>
                </a:solidFill>
                <a:latin typeface="Verdana 1"/>
                <a:ea typeface="Verdana 1"/>
                <a:cs typeface="Verdana 1"/>
                <a:sym typeface="Verdana 1"/>
              </a:rPr>
              <a:t>!</a:t>
            </a:r>
          </a:p>
        </p:txBody>
      </p:sp>
    </p:spTree>
    <p:extLst>
      <p:ext uri="{BB962C8B-B14F-4D97-AF65-F5344CB8AC3E}">
        <p14:creationId xmlns:p14="http://schemas.microsoft.com/office/powerpoint/2010/main" val="473710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DBFC8"/>
        </a:solidFill>
        <a:effectLst/>
      </p:bgPr>
    </p:bg>
    <p:spTree>
      <p:nvGrpSpPr>
        <p:cNvPr id="1" name=""/>
        <p:cNvGrpSpPr/>
        <p:nvPr/>
      </p:nvGrpSpPr>
      <p:grpSpPr>
        <a:xfrm>
          <a:off x="0" y="0"/>
          <a:ext cx="0" cy="0"/>
          <a:chOff x="0" y="0"/>
          <a:chExt cx="0" cy="0"/>
        </a:xfrm>
      </p:grpSpPr>
      <p:grpSp>
        <p:nvGrpSpPr>
          <p:cNvPr id="2" name="Group 2"/>
          <p:cNvGrpSpPr/>
          <p:nvPr/>
        </p:nvGrpSpPr>
        <p:grpSpPr>
          <a:xfrm>
            <a:off x="0" y="-49530"/>
            <a:ext cx="6896100" cy="10782300"/>
            <a:chOff x="0" y="0"/>
            <a:chExt cx="1816257" cy="2839783"/>
          </a:xfrm>
        </p:grpSpPr>
        <p:sp>
          <p:nvSpPr>
            <p:cNvPr id="3" name="Freeform 3"/>
            <p:cNvSpPr/>
            <p:nvPr/>
          </p:nvSpPr>
          <p:spPr>
            <a:xfrm>
              <a:off x="0" y="0"/>
              <a:ext cx="1816257" cy="2839783"/>
            </a:xfrm>
            <a:custGeom>
              <a:avLst/>
              <a:gdLst/>
              <a:ahLst/>
              <a:cxnLst/>
              <a:rect l="l" t="t" r="r" b="b"/>
              <a:pathLst>
                <a:path w="1816257" h="2839783">
                  <a:moveTo>
                    <a:pt x="0" y="0"/>
                  </a:moveTo>
                  <a:lnTo>
                    <a:pt x="1816257" y="0"/>
                  </a:lnTo>
                  <a:lnTo>
                    <a:pt x="1816257" y="2839783"/>
                  </a:lnTo>
                  <a:lnTo>
                    <a:pt x="0" y="2839783"/>
                  </a:lnTo>
                  <a:close/>
                </a:path>
              </a:pathLst>
            </a:custGeom>
            <a:solidFill>
              <a:srgbClr val="5C7F92"/>
            </a:solidFill>
          </p:spPr>
          <p:txBody>
            <a:bodyPr/>
            <a:lstStyle/>
            <a:p>
              <a:endParaRPr lang="sv-SE"/>
            </a:p>
          </p:txBody>
        </p:sp>
        <p:sp>
          <p:nvSpPr>
            <p:cNvPr id="4" name="TextBox 4"/>
            <p:cNvSpPr txBox="1"/>
            <p:nvPr/>
          </p:nvSpPr>
          <p:spPr>
            <a:xfrm>
              <a:off x="0" y="0"/>
              <a:ext cx="1816257" cy="2839783"/>
            </a:xfrm>
            <a:prstGeom prst="rect">
              <a:avLst/>
            </a:prstGeom>
          </p:spPr>
          <p:txBody>
            <a:bodyPr lIns="50800" tIns="50800" rIns="50800" bIns="50800" rtlCol="0" anchor="ctr"/>
            <a:lstStyle/>
            <a:p>
              <a:pPr algn="ctr">
                <a:lnSpc>
                  <a:spcPts val="2279"/>
                </a:lnSpc>
              </a:pPr>
              <a:endParaRPr/>
            </a:p>
          </p:txBody>
        </p:sp>
      </p:grpSp>
      <p:sp>
        <p:nvSpPr>
          <p:cNvPr id="5" name="Freeform 5"/>
          <p:cNvSpPr/>
          <p:nvPr/>
        </p:nvSpPr>
        <p:spPr>
          <a:xfrm>
            <a:off x="16571216" y="8741364"/>
            <a:ext cx="1376169" cy="1033873"/>
          </a:xfrm>
          <a:custGeom>
            <a:avLst/>
            <a:gdLst/>
            <a:ahLst/>
            <a:cxnLst/>
            <a:rect l="l" t="t" r="r" b="b"/>
            <a:pathLst>
              <a:path w="1376169" h="1033873">
                <a:moveTo>
                  <a:pt x="0" y="0"/>
                </a:moveTo>
                <a:lnTo>
                  <a:pt x="1376168" y="0"/>
                </a:lnTo>
                <a:lnTo>
                  <a:pt x="1376168" y="1033872"/>
                </a:lnTo>
                <a:lnTo>
                  <a:pt x="0" y="1033872"/>
                </a:lnTo>
                <a:lnTo>
                  <a:pt x="0" y="0"/>
                </a:lnTo>
                <a:close/>
              </a:path>
            </a:pathLst>
          </a:custGeom>
          <a:blipFill>
            <a:blip r:embed="rId3"/>
            <a:stretch>
              <a:fillRect/>
            </a:stretch>
          </a:blipFill>
        </p:spPr>
        <p:txBody>
          <a:bodyPr/>
          <a:lstStyle/>
          <a:p>
            <a:endParaRPr lang="sv-SE"/>
          </a:p>
        </p:txBody>
      </p:sp>
      <p:sp>
        <p:nvSpPr>
          <p:cNvPr id="6" name="TextBox 6"/>
          <p:cNvSpPr txBox="1"/>
          <p:nvPr/>
        </p:nvSpPr>
        <p:spPr>
          <a:xfrm>
            <a:off x="7522666" y="1813560"/>
            <a:ext cx="9736634" cy="10205871"/>
          </a:xfrm>
          <a:prstGeom prst="rect">
            <a:avLst/>
          </a:prstGeom>
        </p:spPr>
        <p:txBody>
          <a:bodyPr lIns="0" tIns="0" rIns="0" bIns="0" rtlCol="0" anchor="t">
            <a:spAutoFit/>
          </a:bodyPr>
          <a:lstStyle/>
          <a:p>
            <a:pPr marL="777240" lvl="1" indent="-388620" algn="l">
              <a:lnSpc>
                <a:spcPts val="5040"/>
              </a:lnSpc>
              <a:buFont typeface="Arial"/>
              <a:buChar char="•"/>
            </a:pPr>
            <a:r>
              <a:rPr lang="en-US" sz="3600" dirty="0" err="1">
                <a:solidFill>
                  <a:srgbClr val="000000"/>
                </a:solidFill>
                <a:latin typeface="Georgia"/>
                <a:ea typeface="Georgia"/>
                <a:cs typeface="Georgia"/>
                <a:sym typeface="Georgia"/>
              </a:rPr>
              <a:t>Ideell</a:t>
            </a:r>
            <a:r>
              <a:rPr lang="en-US" sz="3600" dirty="0">
                <a:solidFill>
                  <a:srgbClr val="000000"/>
                </a:solidFill>
                <a:latin typeface="Georgia"/>
                <a:ea typeface="Georgia"/>
                <a:cs typeface="Georgia"/>
                <a:sym typeface="Georgia"/>
              </a:rPr>
              <a:t> </a:t>
            </a:r>
            <a:r>
              <a:rPr lang="en-US" sz="3600" dirty="0" err="1">
                <a:solidFill>
                  <a:srgbClr val="000000"/>
                </a:solidFill>
                <a:latin typeface="Georgia"/>
                <a:ea typeface="Georgia"/>
                <a:cs typeface="Georgia"/>
                <a:sym typeface="Georgia"/>
              </a:rPr>
              <a:t>organisation</a:t>
            </a:r>
            <a:r>
              <a:rPr lang="en-US" sz="3600" dirty="0">
                <a:solidFill>
                  <a:srgbClr val="000000"/>
                </a:solidFill>
                <a:latin typeface="Georgia"/>
                <a:ea typeface="Georgia"/>
                <a:cs typeface="Georgia"/>
                <a:sym typeface="Georgia"/>
              </a:rPr>
              <a:t> </a:t>
            </a:r>
            <a:r>
              <a:rPr lang="en-US" sz="3600" dirty="0" err="1">
                <a:solidFill>
                  <a:srgbClr val="000000"/>
                </a:solidFill>
                <a:latin typeface="Georgia"/>
                <a:ea typeface="Georgia"/>
                <a:cs typeface="Georgia"/>
                <a:sym typeface="Georgia"/>
              </a:rPr>
              <a:t>som</a:t>
            </a:r>
            <a:r>
              <a:rPr lang="en-US" sz="3600" dirty="0">
                <a:solidFill>
                  <a:srgbClr val="000000"/>
                </a:solidFill>
                <a:latin typeface="Georgia"/>
                <a:ea typeface="Georgia"/>
                <a:cs typeface="Georgia"/>
                <a:sym typeface="Georgia"/>
              </a:rPr>
              <a:t> </a:t>
            </a:r>
            <a:r>
              <a:rPr lang="en-US" sz="3600" dirty="0" err="1">
                <a:solidFill>
                  <a:srgbClr val="000000"/>
                </a:solidFill>
                <a:latin typeface="Georgia"/>
                <a:ea typeface="Georgia"/>
                <a:cs typeface="Georgia"/>
                <a:sym typeface="Georgia"/>
              </a:rPr>
              <a:t>grundades</a:t>
            </a:r>
            <a:r>
              <a:rPr lang="en-US" sz="3600" dirty="0">
                <a:solidFill>
                  <a:srgbClr val="000000"/>
                </a:solidFill>
                <a:latin typeface="Georgia"/>
                <a:ea typeface="Georgia"/>
                <a:cs typeface="Georgia"/>
                <a:sym typeface="Georgia"/>
              </a:rPr>
              <a:t> i Södertälje 1984</a:t>
            </a:r>
            <a:br>
              <a:rPr lang="en-US" sz="3600" dirty="0">
                <a:solidFill>
                  <a:srgbClr val="000000"/>
                </a:solidFill>
                <a:latin typeface="Georgia"/>
                <a:ea typeface="Georgia"/>
                <a:cs typeface="Georgia"/>
                <a:sym typeface="Georgia"/>
              </a:rPr>
            </a:br>
            <a:endParaRPr lang="en-US" sz="3600" dirty="0">
              <a:solidFill>
                <a:srgbClr val="000000"/>
              </a:solidFill>
              <a:latin typeface="Georgia"/>
              <a:ea typeface="Georgia"/>
              <a:cs typeface="Georgia"/>
              <a:sym typeface="Georgia"/>
            </a:endParaRPr>
          </a:p>
          <a:p>
            <a:pPr marL="777240" lvl="1" indent="-388620" algn="l">
              <a:lnSpc>
                <a:spcPts val="5040"/>
              </a:lnSpc>
              <a:buFont typeface="Arial"/>
              <a:buChar char="•"/>
            </a:pPr>
            <a:r>
              <a:rPr lang="en-US" sz="3600" dirty="0" err="1">
                <a:solidFill>
                  <a:srgbClr val="000000"/>
                </a:solidFill>
                <a:latin typeface="Georgia"/>
                <a:ea typeface="Georgia"/>
                <a:cs typeface="Georgia"/>
                <a:sym typeface="Georgia"/>
              </a:rPr>
              <a:t>Ideellorgansiation</a:t>
            </a:r>
            <a:br>
              <a:rPr lang="en-US" sz="3600" dirty="0">
                <a:solidFill>
                  <a:srgbClr val="000000"/>
                </a:solidFill>
                <a:latin typeface="Georgia"/>
                <a:ea typeface="Georgia"/>
                <a:cs typeface="Georgia"/>
                <a:sym typeface="Georgia"/>
              </a:rPr>
            </a:br>
            <a:endParaRPr lang="en-US" sz="3600" dirty="0">
              <a:solidFill>
                <a:srgbClr val="000000"/>
              </a:solidFill>
              <a:latin typeface="Georgia"/>
              <a:ea typeface="Georgia"/>
              <a:cs typeface="Georgia"/>
              <a:sym typeface="Georgia"/>
            </a:endParaRPr>
          </a:p>
          <a:p>
            <a:pPr marL="777240" lvl="1" indent="-388620" algn="l">
              <a:lnSpc>
                <a:spcPts val="5040"/>
              </a:lnSpc>
              <a:buFont typeface="Arial"/>
              <a:buChar char="•"/>
            </a:pPr>
            <a:r>
              <a:rPr lang="en-US" sz="3600" dirty="0" err="1">
                <a:solidFill>
                  <a:srgbClr val="000000"/>
                </a:solidFill>
                <a:latin typeface="Georgia"/>
                <a:ea typeface="Georgia"/>
                <a:cs typeface="Georgia"/>
                <a:sym typeface="Georgia"/>
              </a:rPr>
              <a:t>Lågtröskel</a:t>
            </a:r>
            <a:r>
              <a:rPr lang="en-US" sz="3600" dirty="0">
                <a:solidFill>
                  <a:srgbClr val="000000"/>
                </a:solidFill>
                <a:latin typeface="Georgia"/>
                <a:ea typeface="Georgia"/>
                <a:cs typeface="Georgia"/>
                <a:sym typeface="Georgia"/>
              </a:rPr>
              <a:t>, </a:t>
            </a:r>
            <a:r>
              <a:rPr lang="en-US" sz="3600" dirty="0" err="1">
                <a:solidFill>
                  <a:srgbClr val="000000"/>
                </a:solidFill>
                <a:latin typeface="Georgia"/>
                <a:ea typeface="Georgia"/>
                <a:cs typeface="Georgia"/>
                <a:sym typeface="Georgia"/>
              </a:rPr>
              <a:t>anonymt</a:t>
            </a:r>
            <a:r>
              <a:rPr lang="en-US" sz="3600" dirty="0">
                <a:solidFill>
                  <a:srgbClr val="000000"/>
                </a:solidFill>
                <a:latin typeface="Georgia"/>
                <a:ea typeface="Georgia"/>
                <a:cs typeface="Georgia"/>
                <a:sym typeface="Georgia"/>
              </a:rPr>
              <a:t>, </a:t>
            </a:r>
            <a:r>
              <a:rPr lang="en-US" sz="3600" dirty="0" err="1">
                <a:solidFill>
                  <a:srgbClr val="000000"/>
                </a:solidFill>
                <a:latin typeface="Georgia"/>
                <a:ea typeface="Georgia"/>
                <a:cs typeface="Georgia"/>
                <a:sym typeface="Georgia"/>
              </a:rPr>
              <a:t>kostnadsfritt</a:t>
            </a:r>
            <a:endParaRPr lang="en-US" sz="3600" dirty="0">
              <a:solidFill>
                <a:srgbClr val="000000"/>
              </a:solidFill>
              <a:latin typeface="Georgia"/>
              <a:ea typeface="Georgia"/>
              <a:cs typeface="Georgia"/>
              <a:sym typeface="Georgia"/>
            </a:endParaRPr>
          </a:p>
          <a:p>
            <a:pPr algn="l">
              <a:lnSpc>
                <a:spcPts val="5040"/>
              </a:lnSpc>
            </a:pPr>
            <a:endParaRPr lang="en-US" sz="3600" dirty="0">
              <a:solidFill>
                <a:srgbClr val="000000"/>
              </a:solidFill>
              <a:latin typeface="Georgia"/>
              <a:ea typeface="Georgia"/>
              <a:cs typeface="Georgia"/>
              <a:sym typeface="Georgia"/>
            </a:endParaRPr>
          </a:p>
          <a:p>
            <a:pPr algn="l">
              <a:lnSpc>
                <a:spcPts val="5040"/>
              </a:lnSpc>
            </a:pPr>
            <a:endParaRPr lang="en-US" sz="3600" dirty="0">
              <a:solidFill>
                <a:srgbClr val="000000"/>
              </a:solidFill>
              <a:latin typeface="Georgia"/>
              <a:ea typeface="Georgia"/>
              <a:cs typeface="Georgia"/>
              <a:sym typeface="Georgia"/>
            </a:endParaRPr>
          </a:p>
          <a:p>
            <a:pPr algn="l">
              <a:lnSpc>
                <a:spcPts val="5040"/>
              </a:lnSpc>
            </a:pPr>
            <a:endParaRPr lang="en-US" sz="3600" dirty="0">
              <a:solidFill>
                <a:srgbClr val="000000"/>
              </a:solidFill>
              <a:latin typeface="Georgia"/>
              <a:ea typeface="Georgia"/>
              <a:cs typeface="Georgia"/>
              <a:sym typeface="Georgia"/>
            </a:endParaRPr>
          </a:p>
          <a:p>
            <a:pPr algn="l">
              <a:lnSpc>
                <a:spcPts val="5040"/>
              </a:lnSpc>
            </a:pPr>
            <a:endParaRPr lang="en-US" sz="3600" dirty="0">
              <a:solidFill>
                <a:srgbClr val="000000"/>
              </a:solidFill>
              <a:latin typeface="Georgia"/>
              <a:ea typeface="Georgia"/>
              <a:cs typeface="Georgia"/>
              <a:sym typeface="Georgia"/>
            </a:endParaRPr>
          </a:p>
          <a:p>
            <a:pPr algn="l">
              <a:lnSpc>
                <a:spcPts val="5040"/>
              </a:lnSpc>
            </a:pPr>
            <a:endParaRPr lang="en-US" sz="3600" dirty="0">
              <a:solidFill>
                <a:srgbClr val="000000"/>
              </a:solidFill>
              <a:latin typeface="Georgia"/>
              <a:ea typeface="Georgia"/>
              <a:cs typeface="Georgia"/>
              <a:sym typeface="Georgia"/>
            </a:endParaRPr>
          </a:p>
          <a:p>
            <a:pPr algn="l">
              <a:lnSpc>
                <a:spcPts val="5040"/>
              </a:lnSpc>
            </a:pPr>
            <a:endParaRPr lang="en-US" sz="3600" dirty="0">
              <a:solidFill>
                <a:srgbClr val="000000"/>
              </a:solidFill>
              <a:latin typeface="Georgia"/>
              <a:ea typeface="Georgia"/>
              <a:cs typeface="Georgia"/>
              <a:sym typeface="Georgia"/>
            </a:endParaRPr>
          </a:p>
          <a:p>
            <a:pPr algn="l">
              <a:lnSpc>
                <a:spcPts val="5040"/>
              </a:lnSpc>
            </a:pPr>
            <a:endParaRPr lang="en-US" sz="3600" dirty="0">
              <a:solidFill>
                <a:srgbClr val="000000"/>
              </a:solidFill>
              <a:latin typeface="Georgia"/>
              <a:ea typeface="Georgia"/>
              <a:cs typeface="Georgia"/>
              <a:sym typeface="Georgia"/>
            </a:endParaRPr>
          </a:p>
          <a:p>
            <a:pPr algn="l">
              <a:lnSpc>
                <a:spcPts val="5040"/>
              </a:lnSpc>
            </a:pPr>
            <a:endParaRPr lang="en-US" sz="3600" dirty="0">
              <a:solidFill>
                <a:srgbClr val="000000"/>
              </a:solidFill>
              <a:latin typeface="Georgia"/>
              <a:ea typeface="Georgia"/>
              <a:cs typeface="Georgia"/>
              <a:sym typeface="Georgia"/>
            </a:endParaRPr>
          </a:p>
          <a:p>
            <a:pPr algn="ctr">
              <a:lnSpc>
                <a:spcPts val="5040"/>
              </a:lnSpc>
              <a:spcBef>
                <a:spcPct val="0"/>
              </a:spcBef>
            </a:pPr>
            <a:endParaRPr lang="en-US" sz="3600" dirty="0">
              <a:solidFill>
                <a:srgbClr val="000000"/>
              </a:solidFill>
              <a:latin typeface="Georgia"/>
              <a:ea typeface="Georgia"/>
              <a:cs typeface="Georgia"/>
              <a:sym typeface="Georgia"/>
            </a:endParaRPr>
          </a:p>
          <a:p>
            <a:pPr algn="ctr">
              <a:lnSpc>
                <a:spcPts val="5040"/>
              </a:lnSpc>
              <a:spcBef>
                <a:spcPct val="0"/>
              </a:spcBef>
            </a:pPr>
            <a:endParaRPr lang="en-US" sz="3600" dirty="0">
              <a:solidFill>
                <a:srgbClr val="000000"/>
              </a:solidFill>
              <a:latin typeface="Georgia"/>
              <a:ea typeface="Georgia"/>
              <a:cs typeface="Georgia"/>
              <a:sym typeface="Georgia"/>
            </a:endParaRPr>
          </a:p>
        </p:txBody>
      </p:sp>
      <p:sp>
        <p:nvSpPr>
          <p:cNvPr id="7" name="Freeform 7"/>
          <p:cNvSpPr/>
          <p:nvPr/>
        </p:nvSpPr>
        <p:spPr>
          <a:xfrm>
            <a:off x="2061896" y="3505273"/>
            <a:ext cx="4432864" cy="6269964"/>
          </a:xfrm>
          <a:custGeom>
            <a:avLst/>
            <a:gdLst/>
            <a:ahLst/>
            <a:cxnLst/>
            <a:rect l="l" t="t" r="r" b="b"/>
            <a:pathLst>
              <a:path w="4432864" h="6269964">
                <a:moveTo>
                  <a:pt x="0" y="0"/>
                </a:moveTo>
                <a:lnTo>
                  <a:pt x="4432865" y="0"/>
                </a:lnTo>
                <a:lnTo>
                  <a:pt x="4432865" y="6269963"/>
                </a:lnTo>
                <a:lnTo>
                  <a:pt x="0" y="6269963"/>
                </a:lnTo>
                <a:lnTo>
                  <a:pt x="0" y="0"/>
                </a:lnTo>
                <a:close/>
              </a:path>
            </a:pathLst>
          </a:custGeom>
          <a:blipFill>
            <a:blip r:embed="rId4"/>
            <a:stretch>
              <a:fillRect/>
            </a:stretch>
          </a:blipFill>
        </p:spPr>
        <p:txBody>
          <a:bodyPr/>
          <a:lstStyle/>
          <a:p>
            <a:endParaRPr lang="sv-SE"/>
          </a:p>
        </p:txBody>
      </p:sp>
      <p:sp>
        <p:nvSpPr>
          <p:cNvPr id="8" name="TextBox 8"/>
          <p:cNvSpPr txBox="1"/>
          <p:nvPr/>
        </p:nvSpPr>
        <p:spPr>
          <a:xfrm>
            <a:off x="1028700" y="1813560"/>
            <a:ext cx="5466061" cy="1313180"/>
          </a:xfrm>
          <a:prstGeom prst="rect">
            <a:avLst/>
          </a:prstGeom>
        </p:spPr>
        <p:txBody>
          <a:bodyPr lIns="0" tIns="0" rIns="0" bIns="0" rtlCol="0" anchor="t">
            <a:spAutoFit/>
          </a:bodyPr>
          <a:lstStyle/>
          <a:p>
            <a:pPr algn="ctr">
              <a:lnSpc>
                <a:spcPts val="5320"/>
              </a:lnSpc>
            </a:pPr>
            <a:r>
              <a:rPr lang="en-US" sz="3800">
                <a:solidFill>
                  <a:srgbClr val="000000"/>
                </a:solidFill>
                <a:latin typeface="Verdana 1"/>
                <a:ea typeface="Verdana 1"/>
                <a:cs typeface="Verdana 1"/>
                <a:sym typeface="Verdana 1"/>
              </a:rPr>
              <a:t>Vad är brottsofferjouren?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DBFC8"/>
        </a:solidFill>
        <a:effectLst/>
      </p:bgPr>
    </p:bg>
    <p:spTree>
      <p:nvGrpSpPr>
        <p:cNvPr id="1" name=""/>
        <p:cNvGrpSpPr/>
        <p:nvPr/>
      </p:nvGrpSpPr>
      <p:grpSpPr>
        <a:xfrm>
          <a:off x="0" y="0"/>
          <a:ext cx="0" cy="0"/>
          <a:chOff x="0" y="0"/>
          <a:chExt cx="0" cy="0"/>
        </a:xfrm>
      </p:grpSpPr>
      <p:grpSp>
        <p:nvGrpSpPr>
          <p:cNvPr id="2" name="Group 2"/>
          <p:cNvGrpSpPr/>
          <p:nvPr/>
        </p:nvGrpSpPr>
        <p:grpSpPr>
          <a:xfrm>
            <a:off x="-26894" y="0"/>
            <a:ext cx="6896100" cy="10782300"/>
            <a:chOff x="0" y="0"/>
            <a:chExt cx="1816257" cy="2839783"/>
          </a:xfrm>
        </p:grpSpPr>
        <p:sp>
          <p:nvSpPr>
            <p:cNvPr id="3" name="Freeform 3"/>
            <p:cNvSpPr/>
            <p:nvPr/>
          </p:nvSpPr>
          <p:spPr>
            <a:xfrm>
              <a:off x="0" y="0"/>
              <a:ext cx="1816257" cy="2839783"/>
            </a:xfrm>
            <a:custGeom>
              <a:avLst/>
              <a:gdLst/>
              <a:ahLst/>
              <a:cxnLst/>
              <a:rect l="l" t="t" r="r" b="b"/>
              <a:pathLst>
                <a:path w="1816257" h="2839783">
                  <a:moveTo>
                    <a:pt x="0" y="0"/>
                  </a:moveTo>
                  <a:lnTo>
                    <a:pt x="1816257" y="0"/>
                  </a:lnTo>
                  <a:lnTo>
                    <a:pt x="1816257" y="2839783"/>
                  </a:lnTo>
                  <a:lnTo>
                    <a:pt x="0" y="2839783"/>
                  </a:lnTo>
                  <a:close/>
                </a:path>
              </a:pathLst>
            </a:custGeom>
            <a:solidFill>
              <a:srgbClr val="5C7F92"/>
            </a:solidFill>
          </p:spPr>
          <p:txBody>
            <a:bodyPr/>
            <a:lstStyle/>
            <a:p>
              <a:endParaRPr lang="sv-SE"/>
            </a:p>
          </p:txBody>
        </p:sp>
        <p:sp>
          <p:nvSpPr>
            <p:cNvPr id="4" name="TextBox 4"/>
            <p:cNvSpPr txBox="1"/>
            <p:nvPr/>
          </p:nvSpPr>
          <p:spPr>
            <a:xfrm>
              <a:off x="0" y="0"/>
              <a:ext cx="1816257" cy="2839783"/>
            </a:xfrm>
            <a:prstGeom prst="rect">
              <a:avLst/>
            </a:prstGeom>
          </p:spPr>
          <p:txBody>
            <a:bodyPr lIns="50800" tIns="50800" rIns="50800" bIns="50800" rtlCol="0" anchor="ctr"/>
            <a:lstStyle/>
            <a:p>
              <a:pPr algn="ctr">
                <a:lnSpc>
                  <a:spcPts val="2279"/>
                </a:lnSpc>
              </a:pPr>
              <a:endParaRPr/>
            </a:p>
          </p:txBody>
        </p:sp>
      </p:grpSp>
      <p:sp>
        <p:nvSpPr>
          <p:cNvPr id="5" name="TextBox 5"/>
          <p:cNvSpPr txBox="1"/>
          <p:nvPr/>
        </p:nvSpPr>
        <p:spPr>
          <a:xfrm>
            <a:off x="587832" y="1790700"/>
            <a:ext cx="5666648" cy="1631216"/>
          </a:xfrm>
          <a:prstGeom prst="rect">
            <a:avLst/>
          </a:prstGeom>
        </p:spPr>
        <p:txBody>
          <a:bodyPr lIns="0" tIns="0" rIns="0" bIns="0" rtlCol="0" anchor="t">
            <a:spAutoFit/>
          </a:bodyPr>
          <a:lstStyle/>
          <a:p>
            <a:pPr algn="ctr">
              <a:lnSpc>
                <a:spcPts val="6719"/>
              </a:lnSpc>
            </a:pPr>
            <a:r>
              <a:rPr lang="en-US" sz="4799" dirty="0" err="1">
                <a:solidFill>
                  <a:srgbClr val="000000"/>
                </a:solidFill>
                <a:latin typeface="Verdana 1"/>
                <a:ea typeface="Verdana 1"/>
                <a:cs typeface="Verdana 1"/>
                <a:sym typeface="Verdana 1"/>
              </a:rPr>
              <a:t>Stödverksamhet</a:t>
            </a:r>
            <a:endParaRPr lang="en-US" sz="4799" dirty="0">
              <a:solidFill>
                <a:srgbClr val="000000"/>
              </a:solidFill>
              <a:latin typeface="Verdana 1"/>
              <a:ea typeface="Verdana 1"/>
              <a:cs typeface="Verdana 1"/>
              <a:sym typeface="Verdana 1"/>
            </a:endParaRPr>
          </a:p>
          <a:p>
            <a:pPr algn="ctr">
              <a:lnSpc>
                <a:spcPts val="6719"/>
              </a:lnSpc>
            </a:pPr>
            <a:r>
              <a:rPr lang="en-US" sz="3200" dirty="0" err="1">
                <a:solidFill>
                  <a:srgbClr val="000000"/>
                </a:solidFill>
                <a:latin typeface="Verdana" panose="020B0604030504040204" pitchFamily="34" charset="0"/>
                <a:ea typeface="Verdana" panose="020B0604030504040204" pitchFamily="34" charset="0"/>
                <a:cs typeface="Verdana 1"/>
                <a:sym typeface="Verdana 1"/>
              </a:rPr>
              <a:t>Allmänna</a:t>
            </a:r>
            <a:r>
              <a:rPr lang="en-US" sz="3200" dirty="0">
                <a:solidFill>
                  <a:srgbClr val="000000"/>
                </a:solidFill>
                <a:latin typeface="Verdana" panose="020B0604030504040204" pitchFamily="34" charset="0"/>
                <a:ea typeface="Verdana" panose="020B0604030504040204" pitchFamily="34" charset="0"/>
                <a:cs typeface="Verdana 1"/>
                <a:sym typeface="Verdana 1"/>
              </a:rPr>
              <a:t> </a:t>
            </a:r>
            <a:r>
              <a:rPr lang="en-US" sz="3200" dirty="0" err="1">
                <a:solidFill>
                  <a:srgbClr val="000000"/>
                </a:solidFill>
                <a:latin typeface="Verdana" panose="020B0604030504040204" pitchFamily="34" charset="0"/>
                <a:ea typeface="Verdana" panose="020B0604030504040204" pitchFamily="34" charset="0"/>
                <a:cs typeface="Verdana 1"/>
                <a:sym typeface="Verdana 1"/>
              </a:rPr>
              <a:t>stödet</a:t>
            </a:r>
            <a:endParaRPr lang="en-US" sz="3200" dirty="0">
              <a:solidFill>
                <a:srgbClr val="000000"/>
              </a:solidFill>
              <a:latin typeface="Verdana" panose="020B0604030504040204" pitchFamily="34" charset="0"/>
              <a:ea typeface="Verdana" panose="020B0604030504040204" pitchFamily="34" charset="0"/>
              <a:cs typeface="Verdana 1"/>
              <a:sym typeface="Verdana 1"/>
            </a:endParaRPr>
          </a:p>
        </p:txBody>
      </p:sp>
      <p:sp>
        <p:nvSpPr>
          <p:cNvPr id="6" name="TextBox 6"/>
          <p:cNvSpPr txBox="1"/>
          <p:nvPr/>
        </p:nvSpPr>
        <p:spPr>
          <a:xfrm>
            <a:off x="7848601" y="1139286"/>
            <a:ext cx="9067800" cy="8282267"/>
          </a:xfrm>
          <a:prstGeom prst="rect">
            <a:avLst/>
          </a:prstGeom>
        </p:spPr>
        <p:txBody>
          <a:bodyPr wrap="square" lIns="0" tIns="0" rIns="0" bIns="0" rtlCol="0" anchor="t">
            <a:spAutoFit/>
          </a:bodyPr>
          <a:lstStyle/>
          <a:p>
            <a:pPr marL="388620" lvl="1">
              <a:lnSpc>
                <a:spcPts val="5040"/>
              </a:lnSpc>
            </a:pPr>
            <a:r>
              <a:rPr lang="en-US" sz="3200" b="1" dirty="0">
                <a:solidFill>
                  <a:srgbClr val="000000"/>
                </a:solidFill>
                <a:latin typeface="Georgia"/>
                <a:ea typeface="Georgia"/>
                <a:cs typeface="Georgia"/>
                <a:sym typeface="Georgia"/>
              </a:rPr>
              <a:t>Stöd till </a:t>
            </a:r>
            <a:r>
              <a:rPr lang="en-US" sz="3200" b="1" dirty="0" err="1">
                <a:solidFill>
                  <a:srgbClr val="000000"/>
                </a:solidFill>
                <a:latin typeface="Georgia"/>
                <a:ea typeface="Georgia"/>
                <a:cs typeface="Georgia"/>
                <a:sym typeface="Georgia"/>
              </a:rPr>
              <a:t>Brottsutsatta</a:t>
            </a:r>
            <a:r>
              <a:rPr lang="en-US" sz="3200" b="1" dirty="0">
                <a:solidFill>
                  <a:srgbClr val="000000"/>
                </a:solidFill>
                <a:latin typeface="Georgia"/>
                <a:ea typeface="Georgia"/>
                <a:cs typeface="Georgia"/>
                <a:sym typeface="Georgia"/>
              </a:rPr>
              <a:t>, </a:t>
            </a:r>
            <a:r>
              <a:rPr lang="en-US" sz="3200" b="1" dirty="0" err="1">
                <a:solidFill>
                  <a:srgbClr val="000000"/>
                </a:solidFill>
                <a:latin typeface="Georgia"/>
                <a:ea typeface="Georgia"/>
                <a:cs typeface="Georgia"/>
                <a:sym typeface="Georgia"/>
              </a:rPr>
              <a:t>vittnen</a:t>
            </a:r>
            <a:r>
              <a:rPr lang="en-US" sz="3200" b="1" dirty="0">
                <a:solidFill>
                  <a:srgbClr val="000000"/>
                </a:solidFill>
                <a:latin typeface="Georgia"/>
                <a:ea typeface="Georgia"/>
                <a:cs typeface="Georgia"/>
                <a:sym typeface="Georgia"/>
              </a:rPr>
              <a:t>, </a:t>
            </a:r>
            <a:r>
              <a:rPr lang="en-US" sz="3200" b="1" dirty="0" err="1">
                <a:solidFill>
                  <a:srgbClr val="000000"/>
                </a:solidFill>
                <a:latin typeface="Georgia"/>
                <a:ea typeface="Georgia"/>
                <a:cs typeface="Georgia"/>
                <a:sym typeface="Georgia"/>
              </a:rPr>
              <a:t>anhöriga</a:t>
            </a:r>
            <a:r>
              <a:rPr lang="en-US" sz="3200" b="1" dirty="0">
                <a:solidFill>
                  <a:srgbClr val="000000"/>
                </a:solidFill>
                <a:latin typeface="Georgia"/>
                <a:ea typeface="Georgia"/>
                <a:cs typeface="Georgia"/>
                <a:sym typeface="Georgia"/>
              </a:rPr>
              <a:t> &amp; </a:t>
            </a:r>
            <a:r>
              <a:rPr lang="en-US" sz="3200" b="1" dirty="0" err="1">
                <a:solidFill>
                  <a:srgbClr val="000000"/>
                </a:solidFill>
                <a:latin typeface="Georgia"/>
                <a:ea typeface="Georgia"/>
                <a:cs typeface="Georgia"/>
                <a:sym typeface="Georgia"/>
              </a:rPr>
              <a:t>anhörig</a:t>
            </a:r>
            <a:r>
              <a:rPr lang="en-US" sz="3200" b="1" dirty="0">
                <a:solidFill>
                  <a:srgbClr val="000000"/>
                </a:solidFill>
                <a:latin typeface="Georgia"/>
                <a:ea typeface="Georgia"/>
                <a:cs typeface="Georgia"/>
                <a:sym typeface="Georgia"/>
              </a:rPr>
              <a:t> till </a:t>
            </a:r>
            <a:r>
              <a:rPr lang="en-US" sz="3200" b="1" dirty="0" err="1">
                <a:solidFill>
                  <a:srgbClr val="000000"/>
                </a:solidFill>
                <a:latin typeface="Georgia"/>
                <a:ea typeface="Georgia"/>
                <a:cs typeface="Georgia"/>
                <a:sym typeface="Georgia"/>
              </a:rPr>
              <a:t>gärningsperson</a:t>
            </a:r>
            <a:r>
              <a:rPr lang="en-US" sz="3200" b="1" dirty="0">
                <a:solidFill>
                  <a:srgbClr val="000000"/>
                </a:solidFill>
                <a:latin typeface="Georgia"/>
                <a:ea typeface="Georgia"/>
                <a:cs typeface="Georgia"/>
                <a:sym typeface="Georgia"/>
              </a:rPr>
              <a:t>. </a:t>
            </a:r>
          </a:p>
          <a:p>
            <a:pPr marL="388620" lvl="1">
              <a:lnSpc>
                <a:spcPts val="5040"/>
              </a:lnSpc>
            </a:pPr>
            <a:r>
              <a:rPr lang="sv-SE" sz="3600" dirty="0"/>
              <a:t>Säkerställa att brottsoffer får rätt stöd, information och skydd, samt att stärka deras rättigheter och återhämtning efter brott.</a:t>
            </a:r>
          </a:p>
          <a:p>
            <a:pPr marL="388620" lvl="1">
              <a:lnSpc>
                <a:spcPts val="5040"/>
              </a:lnSpc>
            </a:pPr>
            <a:endParaRPr lang="sv-SE" sz="3600" dirty="0"/>
          </a:p>
          <a:p>
            <a:pPr marL="960120" lvl="1" indent="-571500">
              <a:lnSpc>
                <a:spcPts val="5040"/>
              </a:lnSpc>
              <a:buFont typeface="Arial" panose="020B0604020202020204" pitchFamily="34" charset="0"/>
              <a:buChar char="•"/>
            </a:pPr>
            <a:r>
              <a:rPr lang="sv-SE" sz="2800" dirty="0"/>
              <a:t>Medmänskligt stöd av någon som lyssnar och förstår</a:t>
            </a:r>
          </a:p>
          <a:p>
            <a:pPr marL="960120" lvl="1" indent="-571500">
              <a:lnSpc>
                <a:spcPts val="5040"/>
              </a:lnSpc>
              <a:buFont typeface="Arial" panose="020B0604020202020204" pitchFamily="34" charset="0"/>
              <a:buChar char="•"/>
            </a:pPr>
            <a:r>
              <a:rPr lang="sv-SE" sz="2800" dirty="0"/>
              <a:t>Information om polisanmälan, rättsprocess och ersättningsfrågor</a:t>
            </a:r>
          </a:p>
          <a:p>
            <a:pPr marL="960120" lvl="1" indent="-571500">
              <a:lnSpc>
                <a:spcPts val="5040"/>
              </a:lnSpc>
              <a:buFont typeface="Arial" panose="020B0604020202020204" pitchFamily="34" charset="0"/>
              <a:buChar char="•"/>
            </a:pPr>
            <a:r>
              <a:rPr lang="sv-SE" sz="2800" dirty="0"/>
              <a:t>Hjälp i kontakt med myndigheter och försäkringsbolag</a:t>
            </a:r>
          </a:p>
          <a:p>
            <a:pPr marL="388620" lvl="1" algn="l">
              <a:lnSpc>
                <a:spcPts val="5040"/>
              </a:lnSpc>
            </a:pPr>
            <a:endParaRPr lang="en-US" sz="3600" dirty="0">
              <a:solidFill>
                <a:srgbClr val="000000"/>
              </a:solidFill>
              <a:latin typeface="Georgia"/>
              <a:ea typeface="Georgia"/>
              <a:cs typeface="Georgia"/>
              <a:sym typeface="Georgia"/>
            </a:endParaRPr>
          </a:p>
          <a:p>
            <a:pPr algn="l">
              <a:lnSpc>
                <a:spcPts val="5040"/>
              </a:lnSpc>
            </a:pPr>
            <a:endParaRPr lang="en-US" sz="3600" dirty="0">
              <a:solidFill>
                <a:srgbClr val="000000"/>
              </a:solidFill>
              <a:latin typeface="Georgia"/>
              <a:ea typeface="Georgia"/>
              <a:cs typeface="Georgia"/>
              <a:sym typeface="Georgia"/>
            </a:endParaRPr>
          </a:p>
          <a:p>
            <a:pPr algn="l">
              <a:lnSpc>
                <a:spcPts val="5040"/>
              </a:lnSpc>
            </a:pPr>
            <a:endParaRPr lang="en-US" sz="3600" dirty="0">
              <a:solidFill>
                <a:srgbClr val="000000"/>
              </a:solidFill>
              <a:latin typeface="Georgia"/>
              <a:ea typeface="Georgia"/>
              <a:cs typeface="Georgia"/>
              <a:sym typeface="Georgia"/>
            </a:endParaRPr>
          </a:p>
        </p:txBody>
      </p:sp>
      <p:sp>
        <p:nvSpPr>
          <p:cNvPr id="7" name="Freeform 7"/>
          <p:cNvSpPr/>
          <p:nvPr/>
        </p:nvSpPr>
        <p:spPr>
          <a:xfrm>
            <a:off x="16571216" y="8741364"/>
            <a:ext cx="1376169" cy="1033873"/>
          </a:xfrm>
          <a:custGeom>
            <a:avLst/>
            <a:gdLst/>
            <a:ahLst/>
            <a:cxnLst/>
            <a:rect l="l" t="t" r="r" b="b"/>
            <a:pathLst>
              <a:path w="1376169" h="1033873">
                <a:moveTo>
                  <a:pt x="0" y="0"/>
                </a:moveTo>
                <a:lnTo>
                  <a:pt x="1376168" y="0"/>
                </a:lnTo>
                <a:lnTo>
                  <a:pt x="1376168" y="1033872"/>
                </a:lnTo>
                <a:lnTo>
                  <a:pt x="0" y="1033872"/>
                </a:lnTo>
                <a:lnTo>
                  <a:pt x="0" y="0"/>
                </a:lnTo>
                <a:close/>
              </a:path>
            </a:pathLst>
          </a:custGeom>
          <a:blipFill>
            <a:blip r:embed="rId3"/>
            <a:stretch>
              <a:fillRect/>
            </a:stretch>
          </a:blipFill>
        </p:spPr>
        <p:txBody>
          <a:bodyPr/>
          <a:lstStyle/>
          <a:p>
            <a:endParaRPr lang="sv-S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DBFC8"/>
        </a:solidFill>
        <a:effectLst/>
      </p:bgPr>
    </p:bg>
    <p:spTree>
      <p:nvGrpSpPr>
        <p:cNvPr id="1" name="">
          <a:extLst>
            <a:ext uri="{FF2B5EF4-FFF2-40B4-BE49-F238E27FC236}">
              <a16:creationId xmlns:a16="http://schemas.microsoft.com/office/drawing/2014/main" id="{622EC15B-9947-94BE-C0F8-78545EFA959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44BDC7A-6B0D-691A-8ED4-320E7B364D68}"/>
              </a:ext>
            </a:extLst>
          </p:cNvPr>
          <p:cNvGrpSpPr/>
          <p:nvPr/>
        </p:nvGrpSpPr>
        <p:grpSpPr>
          <a:xfrm>
            <a:off x="-26894" y="0"/>
            <a:ext cx="6896100" cy="10782300"/>
            <a:chOff x="0" y="0"/>
            <a:chExt cx="1816257" cy="2839783"/>
          </a:xfrm>
        </p:grpSpPr>
        <p:sp>
          <p:nvSpPr>
            <p:cNvPr id="3" name="Freeform 3">
              <a:extLst>
                <a:ext uri="{FF2B5EF4-FFF2-40B4-BE49-F238E27FC236}">
                  <a16:creationId xmlns:a16="http://schemas.microsoft.com/office/drawing/2014/main" id="{87161E0F-9863-A708-1C6C-8FB5AD55252A}"/>
                </a:ext>
              </a:extLst>
            </p:cNvPr>
            <p:cNvSpPr/>
            <p:nvPr/>
          </p:nvSpPr>
          <p:spPr>
            <a:xfrm>
              <a:off x="0" y="0"/>
              <a:ext cx="1816257" cy="2839783"/>
            </a:xfrm>
            <a:custGeom>
              <a:avLst/>
              <a:gdLst/>
              <a:ahLst/>
              <a:cxnLst/>
              <a:rect l="l" t="t" r="r" b="b"/>
              <a:pathLst>
                <a:path w="1816257" h="2839783">
                  <a:moveTo>
                    <a:pt x="0" y="0"/>
                  </a:moveTo>
                  <a:lnTo>
                    <a:pt x="1816257" y="0"/>
                  </a:lnTo>
                  <a:lnTo>
                    <a:pt x="1816257" y="2839783"/>
                  </a:lnTo>
                  <a:lnTo>
                    <a:pt x="0" y="2839783"/>
                  </a:lnTo>
                  <a:close/>
                </a:path>
              </a:pathLst>
            </a:custGeom>
            <a:solidFill>
              <a:srgbClr val="5C7F92"/>
            </a:solidFill>
          </p:spPr>
          <p:txBody>
            <a:bodyPr/>
            <a:lstStyle/>
            <a:p>
              <a:endParaRPr lang="sv-SE"/>
            </a:p>
          </p:txBody>
        </p:sp>
        <p:sp>
          <p:nvSpPr>
            <p:cNvPr id="4" name="TextBox 4">
              <a:extLst>
                <a:ext uri="{FF2B5EF4-FFF2-40B4-BE49-F238E27FC236}">
                  <a16:creationId xmlns:a16="http://schemas.microsoft.com/office/drawing/2014/main" id="{64FD3BD5-F45E-9E7A-12BC-FF507572A475}"/>
                </a:ext>
              </a:extLst>
            </p:cNvPr>
            <p:cNvSpPr txBox="1"/>
            <p:nvPr/>
          </p:nvSpPr>
          <p:spPr>
            <a:xfrm>
              <a:off x="0" y="0"/>
              <a:ext cx="1816257" cy="2839783"/>
            </a:xfrm>
            <a:prstGeom prst="rect">
              <a:avLst/>
            </a:prstGeom>
          </p:spPr>
          <p:txBody>
            <a:bodyPr lIns="50800" tIns="50800" rIns="50800" bIns="50800" rtlCol="0" anchor="ctr"/>
            <a:lstStyle/>
            <a:p>
              <a:pPr algn="ctr">
                <a:lnSpc>
                  <a:spcPts val="2279"/>
                </a:lnSpc>
              </a:pPr>
              <a:endParaRPr/>
            </a:p>
          </p:txBody>
        </p:sp>
      </p:grpSp>
      <p:sp>
        <p:nvSpPr>
          <p:cNvPr id="5" name="TextBox 5">
            <a:extLst>
              <a:ext uri="{FF2B5EF4-FFF2-40B4-BE49-F238E27FC236}">
                <a16:creationId xmlns:a16="http://schemas.microsoft.com/office/drawing/2014/main" id="{B8D1AF2A-9002-70F4-C91E-C51EE91B6A5B}"/>
              </a:ext>
            </a:extLst>
          </p:cNvPr>
          <p:cNvSpPr txBox="1"/>
          <p:nvPr/>
        </p:nvSpPr>
        <p:spPr>
          <a:xfrm>
            <a:off x="587832" y="1790700"/>
            <a:ext cx="5666648" cy="1631216"/>
          </a:xfrm>
          <a:prstGeom prst="rect">
            <a:avLst/>
          </a:prstGeom>
        </p:spPr>
        <p:txBody>
          <a:bodyPr lIns="0" tIns="0" rIns="0" bIns="0" rtlCol="0" anchor="t">
            <a:spAutoFit/>
          </a:bodyPr>
          <a:lstStyle/>
          <a:p>
            <a:pPr algn="ctr">
              <a:lnSpc>
                <a:spcPts val="6719"/>
              </a:lnSpc>
            </a:pPr>
            <a:r>
              <a:rPr lang="en-US" sz="4799" dirty="0" err="1">
                <a:solidFill>
                  <a:srgbClr val="000000"/>
                </a:solidFill>
                <a:latin typeface="Verdana 1"/>
                <a:ea typeface="Verdana 1"/>
                <a:cs typeface="Verdana 1"/>
                <a:sym typeface="Verdana 1"/>
              </a:rPr>
              <a:t>Stödverksamhet</a:t>
            </a:r>
            <a:endParaRPr lang="en-US" sz="4799" dirty="0">
              <a:solidFill>
                <a:srgbClr val="000000"/>
              </a:solidFill>
              <a:latin typeface="Verdana 1"/>
              <a:ea typeface="Verdana 1"/>
              <a:cs typeface="Verdana 1"/>
              <a:sym typeface="Verdana 1"/>
            </a:endParaRPr>
          </a:p>
          <a:p>
            <a:pPr algn="ctr">
              <a:lnSpc>
                <a:spcPts val="6719"/>
              </a:lnSpc>
            </a:pPr>
            <a:r>
              <a:rPr lang="en-US" sz="3200" dirty="0">
                <a:solidFill>
                  <a:srgbClr val="000000"/>
                </a:solidFill>
                <a:latin typeface="Verdana" panose="020B0604030504040204" pitchFamily="34" charset="0"/>
                <a:ea typeface="Verdana" panose="020B0604030504040204" pitchFamily="34" charset="0"/>
                <a:cs typeface="Verdana 1"/>
                <a:sym typeface="Verdana 1"/>
              </a:rPr>
              <a:t>Stöd I domstol</a:t>
            </a:r>
          </a:p>
        </p:txBody>
      </p:sp>
      <p:sp>
        <p:nvSpPr>
          <p:cNvPr id="6" name="TextBox 6">
            <a:extLst>
              <a:ext uri="{FF2B5EF4-FFF2-40B4-BE49-F238E27FC236}">
                <a16:creationId xmlns:a16="http://schemas.microsoft.com/office/drawing/2014/main" id="{5C52EA81-BDBB-7599-6961-139731E23F56}"/>
              </a:ext>
            </a:extLst>
          </p:cNvPr>
          <p:cNvSpPr txBox="1"/>
          <p:nvPr/>
        </p:nvSpPr>
        <p:spPr>
          <a:xfrm>
            <a:off x="7503416" y="1333500"/>
            <a:ext cx="9067800" cy="6820329"/>
          </a:xfrm>
          <a:prstGeom prst="rect">
            <a:avLst/>
          </a:prstGeom>
        </p:spPr>
        <p:txBody>
          <a:bodyPr wrap="square" lIns="0" tIns="0" rIns="0" bIns="0" rtlCol="0" anchor="t">
            <a:spAutoFit/>
          </a:bodyPr>
          <a:lstStyle/>
          <a:p>
            <a:pPr marL="388620" lvl="1">
              <a:lnSpc>
                <a:spcPts val="5040"/>
              </a:lnSpc>
            </a:pPr>
            <a:r>
              <a:rPr lang="en-US" sz="3200" b="1" dirty="0">
                <a:solidFill>
                  <a:srgbClr val="000000"/>
                </a:solidFill>
                <a:latin typeface="Georgia"/>
                <a:ea typeface="Georgia"/>
                <a:cs typeface="Georgia"/>
                <a:sym typeface="Georgia"/>
              </a:rPr>
              <a:t>Stöd till </a:t>
            </a:r>
            <a:r>
              <a:rPr lang="en-US" sz="3200" b="1" dirty="0" err="1">
                <a:solidFill>
                  <a:srgbClr val="000000"/>
                </a:solidFill>
                <a:latin typeface="Georgia"/>
                <a:ea typeface="Georgia"/>
                <a:cs typeface="Georgia"/>
                <a:sym typeface="Georgia"/>
              </a:rPr>
              <a:t>målsägande</a:t>
            </a:r>
            <a:r>
              <a:rPr lang="en-US" sz="3200" b="1" dirty="0">
                <a:solidFill>
                  <a:srgbClr val="000000"/>
                </a:solidFill>
                <a:latin typeface="Georgia"/>
                <a:ea typeface="Georgia"/>
                <a:cs typeface="Georgia"/>
                <a:sym typeface="Georgia"/>
              </a:rPr>
              <a:t>, </a:t>
            </a:r>
            <a:r>
              <a:rPr lang="en-US" sz="3200" b="1" dirty="0" err="1">
                <a:solidFill>
                  <a:srgbClr val="000000"/>
                </a:solidFill>
                <a:latin typeface="Georgia"/>
                <a:ea typeface="Georgia"/>
                <a:cs typeface="Georgia"/>
                <a:sym typeface="Georgia"/>
              </a:rPr>
              <a:t>vittnen</a:t>
            </a:r>
            <a:r>
              <a:rPr lang="en-US" sz="3200" b="1" dirty="0">
                <a:solidFill>
                  <a:srgbClr val="000000"/>
                </a:solidFill>
                <a:latin typeface="Georgia"/>
                <a:ea typeface="Georgia"/>
                <a:cs typeface="Georgia"/>
                <a:sym typeface="Georgia"/>
              </a:rPr>
              <a:t> &amp; </a:t>
            </a:r>
            <a:r>
              <a:rPr lang="en-US" sz="3200" b="1" dirty="0" err="1">
                <a:solidFill>
                  <a:srgbClr val="000000"/>
                </a:solidFill>
                <a:latin typeface="Georgia"/>
                <a:ea typeface="Georgia"/>
                <a:cs typeface="Georgia"/>
                <a:sym typeface="Georgia"/>
              </a:rPr>
              <a:t>anhöriga</a:t>
            </a:r>
            <a:r>
              <a:rPr lang="en-US" sz="3200" b="1" dirty="0">
                <a:solidFill>
                  <a:srgbClr val="000000"/>
                </a:solidFill>
                <a:latin typeface="Georgia"/>
                <a:ea typeface="Georgia"/>
                <a:cs typeface="Georgia"/>
                <a:sym typeface="Georgia"/>
              </a:rPr>
              <a:t> I Södertälje tingsrätt.</a:t>
            </a:r>
          </a:p>
          <a:p>
            <a:pPr marL="388620" lvl="1">
              <a:lnSpc>
                <a:spcPts val="5040"/>
              </a:lnSpc>
            </a:pPr>
            <a:endParaRPr lang="sv-SE" sz="2000" dirty="0"/>
          </a:p>
          <a:p>
            <a:pPr marL="457200" indent="-457200">
              <a:buFont typeface="Arial" panose="020B0604020202020204" pitchFamily="34" charset="0"/>
              <a:buChar char="•"/>
            </a:pPr>
            <a:r>
              <a:rPr lang="sv-SE" sz="2800" b="1" dirty="0"/>
              <a:t>Information och vägledning</a:t>
            </a:r>
            <a:r>
              <a:rPr lang="sv-SE" sz="2800" dirty="0"/>
              <a:t> –information om rättsprocess, domstolens funktioner och vad som förväntas av vittnen och målsägande.</a:t>
            </a:r>
            <a:br>
              <a:rPr lang="sv-SE" sz="2800" dirty="0"/>
            </a:br>
            <a:endParaRPr lang="sv-SE" sz="2800" dirty="0"/>
          </a:p>
          <a:p>
            <a:pPr marL="457200" indent="-457200">
              <a:buFont typeface="Arial" panose="020B0604020202020204" pitchFamily="34" charset="0"/>
              <a:buChar char="•"/>
            </a:pPr>
            <a:r>
              <a:rPr lang="sv-SE" sz="2800" b="1" dirty="0"/>
              <a:t>Avdramatisering och stöd</a:t>
            </a:r>
            <a:r>
              <a:rPr lang="sv-SE" sz="2800" dirty="0"/>
              <a:t> –minska oro och stress inför förhandlingen.</a:t>
            </a:r>
            <a:br>
              <a:rPr lang="sv-SE" sz="2800" dirty="0"/>
            </a:br>
            <a:endParaRPr lang="sv-SE" sz="2800" dirty="0"/>
          </a:p>
          <a:p>
            <a:pPr marL="457200" indent="-457200">
              <a:buFont typeface="Arial" panose="020B0604020202020204" pitchFamily="34" charset="0"/>
              <a:buChar char="•"/>
            </a:pPr>
            <a:r>
              <a:rPr lang="sv-SE" sz="2800" b="1" dirty="0"/>
              <a:t>Lugn och avskildhet</a:t>
            </a:r>
            <a:r>
              <a:rPr lang="sv-SE" sz="2800" dirty="0"/>
              <a:t> –avskilda väntrum eller medhörning</a:t>
            </a:r>
            <a:br>
              <a:rPr lang="sv-SE" sz="2800" dirty="0"/>
            </a:br>
            <a:endParaRPr lang="sv-SE" sz="2800" dirty="0"/>
          </a:p>
          <a:p>
            <a:pPr marL="457200" indent="-457200">
              <a:buFont typeface="Arial" panose="020B0604020202020204" pitchFamily="34" charset="0"/>
              <a:buChar char="•"/>
            </a:pPr>
            <a:r>
              <a:rPr lang="sv-SE" sz="2800" b="1" dirty="0"/>
              <a:t>Praktiskt stöd</a:t>
            </a:r>
            <a:r>
              <a:rPr lang="sv-SE" sz="2800" dirty="0"/>
              <a:t> – ersättning och hjälp med papper </a:t>
            </a:r>
            <a:endParaRPr lang="en-US" sz="3600" dirty="0">
              <a:solidFill>
                <a:srgbClr val="000000"/>
              </a:solidFill>
              <a:latin typeface="Georgia"/>
              <a:ea typeface="Georgia"/>
              <a:cs typeface="Georgia"/>
              <a:sym typeface="Georgia"/>
            </a:endParaRPr>
          </a:p>
          <a:p>
            <a:pPr algn="l">
              <a:lnSpc>
                <a:spcPts val="5040"/>
              </a:lnSpc>
            </a:pPr>
            <a:endParaRPr lang="en-US" sz="3600" dirty="0">
              <a:solidFill>
                <a:srgbClr val="000000"/>
              </a:solidFill>
              <a:latin typeface="Georgia"/>
              <a:ea typeface="Georgia"/>
              <a:cs typeface="Georgia"/>
              <a:sym typeface="Georgia"/>
            </a:endParaRPr>
          </a:p>
        </p:txBody>
      </p:sp>
      <p:sp>
        <p:nvSpPr>
          <p:cNvPr id="7" name="Freeform 7">
            <a:extLst>
              <a:ext uri="{FF2B5EF4-FFF2-40B4-BE49-F238E27FC236}">
                <a16:creationId xmlns:a16="http://schemas.microsoft.com/office/drawing/2014/main" id="{327AA82E-1407-3AF6-C3C9-91C5946DCCAE}"/>
              </a:ext>
            </a:extLst>
          </p:cNvPr>
          <p:cNvSpPr/>
          <p:nvPr/>
        </p:nvSpPr>
        <p:spPr>
          <a:xfrm>
            <a:off x="16571216" y="8741364"/>
            <a:ext cx="1376169" cy="1033873"/>
          </a:xfrm>
          <a:custGeom>
            <a:avLst/>
            <a:gdLst/>
            <a:ahLst/>
            <a:cxnLst/>
            <a:rect l="l" t="t" r="r" b="b"/>
            <a:pathLst>
              <a:path w="1376169" h="1033873">
                <a:moveTo>
                  <a:pt x="0" y="0"/>
                </a:moveTo>
                <a:lnTo>
                  <a:pt x="1376168" y="0"/>
                </a:lnTo>
                <a:lnTo>
                  <a:pt x="1376168" y="1033872"/>
                </a:lnTo>
                <a:lnTo>
                  <a:pt x="0" y="1033872"/>
                </a:lnTo>
                <a:lnTo>
                  <a:pt x="0" y="0"/>
                </a:lnTo>
                <a:close/>
              </a:path>
            </a:pathLst>
          </a:custGeom>
          <a:blipFill>
            <a:blip r:embed="rId3"/>
            <a:stretch>
              <a:fillRect/>
            </a:stretch>
          </a:blipFill>
        </p:spPr>
        <p:txBody>
          <a:bodyPr/>
          <a:lstStyle/>
          <a:p>
            <a:endParaRPr lang="sv-SE"/>
          </a:p>
        </p:txBody>
      </p:sp>
    </p:spTree>
    <p:extLst>
      <p:ext uri="{BB962C8B-B14F-4D97-AF65-F5344CB8AC3E}">
        <p14:creationId xmlns:p14="http://schemas.microsoft.com/office/powerpoint/2010/main" val="2974500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EA6B3"/>
        </a:solidFill>
        <a:effectLst/>
      </p:bgPr>
    </p:bg>
    <p:spTree>
      <p:nvGrpSpPr>
        <p:cNvPr id="1" name=""/>
        <p:cNvGrpSpPr/>
        <p:nvPr/>
      </p:nvGrpSpPr>
      <p:grpSpPr>
        <a:xfrm>
          <a:off x="0" y="0"/>
          <a:ext cx="0" cy="0"/>
          <a:chOff x="0" y="0"/>
          <a:chExt cx="0" cy="0"/>
        </a:xfrm>
      </p:grpSpPr>
      <p:sp>
        <p:nvSpPr>
          <p:cNvPr id="2" name="AutoShape 2"/>
          <p:cNvSpPr/>
          <p:nvPr/>
        </p:nvSpPr>
        <p:spPr>
          <a:xfrm>
            <a:off x="1760438" y="6615000"/>
            <a:ext cx="14791973" cy="19150"/>
          </a:xfrm>
          <a:prstGeom prst="line">
            <a:avLst/>
          </a:prstGeom>
          <a:ln w="19050" cap="rnd">
            <a:solidFill>
              <a:srgbClr val="865F7F"/>
            </a:solidFill>
            <a:prstDash val="solid"/>
            <a:headEnd type="none" w="sm" len="sm"/>
            <a:tailEnd type="none" w="sm" len="sm"/>
          </a:ln>
        </p:spPr>
        <p:txBody>
          <a:bodyPr/>
          <a:lstStyle/>
          <a:p>
            <a:endParaRPr lang="sv-SE"/>
          </a:p>
        </p:txBody>
      </p:sp>
      <p:sp>
        <p:nvSpPr>
          <p:cNvPr id="3" name="AutoShape 3"/>
          <p:cNvSpPr/>
          <p:nvPr/>
        </p:nvSpPr>
        <p:spPr>
          <a:xfrm>
            <a:off x="1893750" y="5161200"/>
            <a:ext cx="963300" cy="1491900"/>
          </a:xfrm>
          <a:prstGeom prst="line">
            <a:avLst/>
          </a:prstGeom>
          <a:ln w="19050" cap="rnd">
            <a:solidFill>
              <a:srgbClr val="865F7F"/>
            </a:solidFill>
            <a:prstDash val="solid"/>
            <a:headEnd type="none" w="sm" len="sm"/>
            <a:tailEnd type="none" w="sm" len="sm"/>
          </a:ln>
        </p:spPr>
        <p:txBody>
          <a:bodyPr/>
          <a:lstStyle/>
          <a:p>
            <a:endParaRPr lang="sv-SE"/>
          </a:p>
        </p:txBody>
      </p:sp>
      <p:grpSp>
        <p:nvGrpSpPr>
          <p:cNvPr id="4" name="Group 4"/>
          <p:cNvGrpSpPr/>
          <p:nvPr/>
        </p:nvGrpSpPr>
        <p:grpSpPr>
          <a:xfrm>
            <a:off x="306600" y="6391750"/>
            <a:ext cx="1453800" cy="484800"/>
            <a:chOff x="0" y="0"/>
            <a:chExt cx="1938400" cy="646400"/>
          </a:xfrm>
        </p:grpSpPr>
        <p:sp>
          <p:nvSpPr>
            <p:cNvPr id="5" name="Freeform 5"/>
            <p:cNvSpPr/>
            <p:nvPr/>
          </p:nvSpPr>
          <p:spPr>
            <a:xfrm>
              <a:off x="0" y="0"/>
              <a:ext cx="1938401" cy="646303"/>
            </a:xfrm>
            <a:custGeom>
              <a:avLst/>
              <a:gdLst/>
              <a:ahLst/>
              <a:cxnLst/>
              <a:rect l="l" t="t" r="r" b="b"/>
              <a:pathLst>
                <a:path w="1938401" h="646303">
                  <a:moveTo>
                    <a:pt x="0" y="107696"/>
                  </a:moveTo>
                  <a:cubicBezTo>
                    <a:pt x="0" y="48260"/>
                    <a:pt x="48260" y="0"/>
                    <a:pt x="107696" y="0"/>
                  </a:cubicBezTo>
                  <a:lnTo>
                    <a:pt x="1830705" y="0"/>
                  </a:lnTo>
                  <a:cubicBezTo>
                    <a:pt x="1890268" y="0"/>
                    <a:pt x="1938401" y="48260"/>
                    <a:pt x="1938401" y="107696"/>
                  </a:cubicBezTo>
                  <a:lnTo>
                    <a:pt x="1938401" y="538607"/>
                  </a:lnTo>
                  <a:cubicBezTo>
                    <a:pt x="1938401" y="598170"/>
                    <a:pt x="1890141" y="646303"/>
                    <a:pt x="1830705" y="646303"/>
                  </a:cubicBezTo>
                  <a:lnTo>
                    <a:pt x="107696" y="646303"/>
                  </a:lnTo>
                  <a:cubicBezTo>
                    <a:pt x="48260" y="646430"/>
                    <a:pt x="0" y="598170"/>
                    <a:pt x="0" y="538607"/>
                  </a:cubicBezTo>
                  <a:close/>
                </a:path>
              </a:pathLst>
            </a:custGeom>
            <a:solidFill>
              <a:srgbClr val="F0AB00">
                <a:alpha val="40392"/>
              </a:srgbClr>
            </a:solidFill>
          </p:spPr>
          <p:txBody>
            <a:bodyPr/>
            <a:lstStyle/>
            <a:p>
              <a:endParaRPr lang="sv-SE"/>
            </a:p>
          </p:txBody>
        </p:sp>
      </p:grpSp>
      <p:sp>
        <p:nvSpPr>
          <p:cNvPr id="6" name="TextBox 6"/>
          <p:cNvSpPr txBox="1"/>
          <p:nvPr/>
        </p:nvSpPr>
        <p:spPr>
          <a:xfrm>
            <a:off x="398025" y="6351675"/>
            <a:ext cx="3010950" cy="586950"/>
          </a:xfrm>
          <a:prstGeom prst="rect">
            <a:avLst/>
          </a:prstGeom>
        </p:spPr>
        <p:txBody>
          <a:bodyPr lIns="0" tIns="0" rIns="0" bIns="0" rtlCol="0" anchor="t">
            <a:spAutoFit/>
          </a:bodyPr>
          <a:lstStyle/>
          <a:p>
            <a:pPr algn="l">
              <a:lnSpc>
                <a:spcPts val="3120"/>
              </a:lnSpc>
            </a:pPr>
            <a:r>
              <a:rPr lang="en-US" sz="2600">
                <a:solidFill>
                  <a:srgbClr val="000000"/>
                </a:solidFill>
                <a:latin typeface="Verdana Pro"/>
                <a:ea typeface="Verdana Pro"/>
                <a:cs typeface="Verdana Pro"/>
                <a:sym typeface="Verdana Pro"/>
              </a:rPr>
              <a:t>Brott</a:t>
            </a:r>
          </a:p>
        </p:txBody>
      </p:sp>
      <p:sp>
        <p:nvSpPr>
          <p:cNvPr id="7" name="TextBox 7"/>
          <p:cNvSpPr txBox="1"/>
          <p:nvPr/>
        </p:nvSpPr>
        <p:spPr>
          <a:xfrm>
            <a:off x="152400" y="3873575"/>
            <a:ext cx="2878950" cy="571500"/>
          </a:xfrm>
          <a:prstGeom prst="rect">
            <a:avLst/>
          </a:prstGeom>
        </p:spPr>
        <p:txBody>
          <a:bodyPr lIns="0" tIns="0" rIns="0" bIns="0" rtlCol="0" anchor="t">
            <a:spAutoFit/>
          </a:bodyPr>
          <a:lstStyle/>
          <a:p>
            <a:pPr algn="ctr">
              <a:lnSpc>
                <a:spcPts val="2279"/>
              </a:lnSpc>
            </a:pPr>
            <a:r>
              <a:rPr lang="en-US" sz="1899">
                <a:solidFill>
                  <a:srgbClr val="000000"/>
                </a:solidFill>
                <a:latin typeface="Verdana Pro"/>
                <a:ea typeface="Verdana Pro"/>
                <a:cs typeface="Verdana Pro"/>
                <a:sym typeface="Verdana Pro"/>
              </a:rPr>
              <a:t>Beslut om polisanmälan</a:t>
            </a:r>
          </a:p>
        </p:txBody>
      </p:sp>
      <p:sp>
        <p:nvSpPr>
          <p:cNvPr id="8" name="TextBox 8"/>
          <p:cNvSpPr txBox="1"/>
          <p:nvPr/>
        </p:nvSpPr>
        <p:spPr>
          <a:xfrm>
            <a:off x="3591825" y="3873575"/>
            <a:ext cx="3474150" cy="571500"/>
          </a:xfrm>
          <a:prstGeom prst="rect">
            <a:avLst/>
          </a:prstGeom>
        </p:spPr>
        <p:txBody>
          <a:bodyPr lIns="0" tIns="0" rIns="0" bIns="0" rtlCol="0" anchor="t">
            <a:spAutoFit/>
          </a:bodyPr>
          <a:lstStyle/>
          <a:p>
            <a:pPr algn="l">
              <a:lnSpc>
                <a:spcPts val="2279"/>
              </a:lnSpc>
            </a:pPr>
            <a:r>
              <a:rPr lang="en-US" sz="1899">
                <a:solidFill>
                  <a:srgbClr val="000000"/>
                </a:solidFill>
                <a:latin typeface="Verdana Pro"/>
                <a:ea typeface="Verdana Pro"/>
                <a:cs typeface="Verdana Pro"/>
                <a:sym typeface="Verdana Pro"/>
              </a:rPr>
              <a:t>Stöd  &amp; Information</a:t>
            </a:r>
          </a:p>
          <a:p>
            <a:pPr algn="l">
              <a:lnSpc>
                <a:spcPts val="2279"/>
              </a:lnSpc>
            </a:pPr>
            <a:r>
              <a:rPr lang="en-US" sz="1899">
                <a:solidFill>
                  <a:srgbClr val="000000"/>
                </a:solidFill>
                <a:latin typeface="Verdana Pro"/>
                <a:ea typeface="Verdana Pro"/>
                <a:cs typeface="Verdana Pro"/>
                <a:sym typeface="Verdana Pro"/>
              </a:rPr>
              <a:t> om rättsprocessen</a:t>
            </a:r>
          </a:p>
        </p:txBody>
      </p:sp>
      <p:sp>
        <p:nvSpPr>
          <p:cNvPr id="9" name="TextBox 9"/>
          <p:cNvSpPr txBox="1"/>
          <p:nvPr/>
        </p:nvSpPr>
        <p:spPr>
          <a:xfrm>
            <a:off x="6265725" y="3873575"/>
            <a:ext cx="3474150" cy="857250"/>
          </a:xfrm>
          <a:prstGeom prst="rect">
            <a:avLst/>
          </a:prstGeom>
        </p:spPr>
        <p:txBody>
          <a:bodyPr lIns="0" tIns="0" rIns="0" bIns="0" rtlCol="0" anchor="t">
            <a:spAutoFit/>
          </a:bodyPr>
          <a:lstStyle/>
          <a:p>
            <a:pPr algn="ctr">
              <a:lnSpc>
                <a:spcPts val="2279"/>
              </a:lnSpc>
            </a:pPr>
            <a:r>
              <a:rPr lang="en-US" sz="1899">
                <a:solidFill>
                  <a:srgbClr val="000000"/>
                </a:solidFill>
                <a:latin typeface="Verdana Pro"/>
                <a:ea typeface="Verdana Pro"/>
                <a:cs typeface="Verdana Pro"/>
                <a:sym typeface="Verdana Pro"/>
              </a:rPr>
              <a:t>Kontakt med </a:t>
            </a:r>
          </a:p>
          <a:p>
            <a:pPr algn="ctr">
              <a:lnSpc>
                <a:spcPts val="2279"/>
              </a:lnSpc>
            </a:pPr>
            <a:r>
              <a:rPr lang="en-US" sz="1899">
                <a:solidFill>
                  <a:srgbClr val="000000"/>
                </a:solidFill>
                <a:latin typeface="Verdana Pro"/>
                <a:ea typeface="Verdana Pro"/>
                <a:cs typeface="Verdana Pro"/>
                <a:sym typeface="Verdana Pro"/>
              </a:rPr>
              <a:t>polis/ myndigheter/ sjukvård</a:t>
            </a:r>
          </a:p>
        </p:txBody>
      </p:sp>
      <p:sp>
        <p:nvSpPr>
          <p:cNvPr id="10" name="TextBox 10"/>
          <p:cNvSpPr txBox="1"/>
          <p:nvPr/>
        </p:nvSpPr>
        <p:spPr>
          <a:xfrm>
            <a:off x="9720725" y="4149800"/>
            <a:ext cx="3010950" cy="285750"/>
          </a:xfrm>
          <a:prstGeom prst="rect">
            <a:avLst/>
          </a:prstGeom>
        </p:spPr>
        <p:txBody>
          <a:bodyPr lIns="0" tIns="0" rIns="0" bIns="0" rtlCol="0" anchor="t">
            <a:spAutoFit/>
          </a:bodyPr>
          <a:lstStyle/>
          <a:p>
            <a:pPr algn="ctr">
              <a:lnSpc>
                <a:spcPts val="2279"/>
              </a:lnSpc>
            </a:pPr>
            <a:r>
              <a:rPr lang="en-US" sz="1899">
                <a:solidFill>
                  <a:srgbClr val="000000"/>
                </a:solidFill>
                <a:latin typeface="Verdana Pro"/>
                <a:ea typeface="Verdana Pro"/>
                <a:cs typeface="Verdana Pro"/>
                <a:sym typeface="Verdana Pro"/>
              </a:rPr>
              <a:t>Förhandling i tingsrätt</a:t>
            </a:r>
          </a:p>
        </p:txBody>
      </p:sp>
      <p:sp>
        <p:nvSpPr>
          <p:cNvPr id="11" name="TextBox 11"/>
          <p:cNvSpPr txBox="1"/>
          <p:nvPr/>
        </p:nvSpPr>
        <p:spPr>
          <a:xfrm>
            <a:off x="13149425" y="4149800"/>
            <a:ext cx="5720550" cy="285750"/>
          </a:xfrm>
          <a:prstGeom prst="rect">
            <a:avLst/>
          </a:prstGeom>
        </p:spPr>
        <p:txBody>
          <a:bodyPr lIns="0" tIns="0" rIns="0" bIns="0" rtlCol="0" anchor="t">
            <a:spAutoFit/>
          </a:bodyPr>
          <a:lstStyle/>
          <a:p>
            <a:pPr algn="l">
              <a:lnSpc>
                <a:spcPts val="2279"/>
              </a:lnSpc>
            </a:pPr>
            <a:r>
              <a:rPr lang="en-US" sz="1899">
                <a:solidFill>
                  <a:srgbClr val="000000"/>
                </a:solidFill>
                <a:latin typeface="Verdana Pro"/>
                <a:ea typeface="Verdana Pro"/>
                <a:cs typeface="Verdana Pro"/>
                <a:sym typeface="Verdana Pro"/>
              </a:rPr>
              <a:t>Kompensation</a:t>
            </a:r>
          </a:p>
        </p:txBody>
      </p:sp>
      <p:sp>
        <p:nvSpPr>
          <p:cNvPr id="12" name="TextBox 12"/>
          <p:cNvSpPr txBox="1"/>
          <p:nvPr/>
        </p:nvSpPr>
        <p:spPr>
          <a:xfrm>
            <a:off x="15586636" y="4159325"/>
            <a:ext cx="1931550" cy="285750"/>
          </a:xfrm>
          <a:prstGeom prst="rect">
            <a:avLst/>
          </a:prstGeom>
        </p:spPr>
        <p:txBody>
          <a:bodyPr lIns="0" tIns="0" rIns="0" bIns="0" rtlCol="0" anchor="t">
            <a:spAutoFit/>
          </a:bodyPr>
          <a:lstStyle/>
          <a:p>
            <a:pPr algn="l">
              <a:lnSpc>
                <a:spcPts val="2279"/>
              </a:lnSpc>
            </a:pPr>
            <a:r>
              <a:rPr lang="en-US" sz="1899">
                <a:solidFill>
                  <a:srgbClr val="000000"/>
                </a:solidFill>
                <a:latin typeface="Verdana Pro"/>
                <a:ea typeface="Verdana Pro"/>
                <a:cs typeface="Verdana Pro"/>
                <a:sym typeface="Verdana Pro"/>
              </a:rPr>
              <a:t>Bearbetning </a:t>
            </a:r>
          </a:p>
        </p:txBody>
      </p:sp>
      <p:sp>
        <p:nvSpPr>
          <p:cNvPr id="13" name="AutoShape 13"/>
          <p:cNvSpPr/>
          <p:nvPr/>
        </p:nvSpPr>
        <p:spPr>
          <a:xfrm>
            <a:off x="4439689" y="4984853"/>
            <a:ext cx="0" cy="1673329"/>
          </a:xfrm>
          <a:prstGeom prst="line">
            <a:avLst/>
          </a:prstGeom>
          <a:ln w="19050" cap="rnd">
            <a:solidFill>
              <a:srgbClr val="865F7F"/>
            </a:solidFill>
            <a:prstDash val="solid"/>
            <a:headEnd type="none" w="sm" len="sm"/>
            <a:tailEnd type="none" w="sm" len="sm"/>
          </a:ln>
        </p:spPr>
        <p:txBody>
          <a:bodyPr/>
          <a:lstStyle/>
          <a:p>
            <a:endParaRPr lang="sv-SE"/>
          </a:p>
        </p:txBody>
      </p:sp>
      <p:sp>
        <p:nvSpPr>
          <p:cNvPr id="14" name="AutoShape 14"/>
          <p:cNvSpPr/>
          <p:nvPr/>
        </p:nvSpPr>
        <p:spPr>
          <a:xfrm flipH="1">
            <a:off x="13576400" y="4984853"/>
            <a:ext cx="96300" cy="1673100"/>
          </a:xfrm>
          <a:prstGeom prst="line">
            <a:avLst/>
          </a:prstGeom>
          <a:ln w="19050" cap="rnd">
            <a:solidFill>
              <a:srgbClr val="865F7F"/>
            </a:solidFill>
            <a:prstDash val="solid"/>
            <a:headEnd type="none" w="sm" len="sm"/>
            <a:tailEnd type="none" w="sm" len="sm"/>
          </a:ln>
        </p:spPr>
        <p:txBody>
          <a:bodyPr/>
          <a:lstStyle/>
          <a:p>
            <a:endParaRPr lang="sv-SE"/>
          </a:p>
        </p:txBody>
      </p:sp>
      <p:sp>
        <p:nvSpPr>
          <p:cNvPr id="15" name="AutoShape 15"/>
          <p:cNvSpPr/>
          <p:nvPr/>
        </p:nvSpPr>
        <p:spPr>
          <a:xfrm flipH="1">
            <a:off x="15777200" y="5007000"/>
            <a:ext cx="232500" cy="1651500"/>
          </a:xfrm>
          <a:prstGeom prst="line">
            <a:avLst/>
          </a:prstGeom>
          <a:ln w="19050" cap="rnd">
            <a:solidFill>
              <a:srgbClr val="865F7F"/>
            </a:solidFill>
            <a:prstDash val="solid"/>
            <a:headEnd type="none" w="sm" len="sm"/>
            <a:tailEnd type="none" w="sm" len="sm"/>
          </a:ln>
        </p:spPr>
        <p:txBody>
          <a:bodyPr/>
          <a:lstStyle/>
          <a:p>
            <a:endParaRPr lang="sv-SE"/>
          </a:p>
        </p:txBody>
      </p:sp>
      <p:grpSp>
        <p:nvGrpSpPr>
          <p:cNvPr id="16" name="Group 16"/>
          <p:cNvGrpSpPr/>
          <p:nvPr/>
        </p:nvGrpSpPr>
        <p:grpSpPr>
          <a:xfrm>
            <a:off x="17091800" y="6346650"/>
            <a:ext cx="484800" cy="484800"/>
            <a:chOff x="0" y="0"/>
            <a:chExt cx="646400" cy="646400"/>
          </a:xfrm>
        </p:grpSpPr>
        <p:sp>
          <p:nvSpPr>
            <p:cNvPr id="17" name="Freeform 17"/>
            <p:cNvSpPr/>
            <p:nvPr/>
          </p:nvSpPr>
          <p:spPr>
            <a:xfrm>
              <a:off x="0" y="0"/>
              <a:ext cx="646430" cy="646430"/>
            </a:xfrm>
            <a:custGeom>
              <a:avLst/>
              <a:gdLst/>
              <a:ahLst/>
              <a:cxnLst/>
              <a:rect l="l" t="t" r="r" b="b"/>
              <a:pathLst>
                <a:path w="646430" h="646430">
                  <a:moveTo>
                    <a:pt x="0" y="323215"/>
                  </a:moveTo>
                  <a:cubicBezTo>
                    <a:pt x="0" y="144653"/>
                    <a:pt x="144653" y="0"/>
                    <a:pt x="323215" y="0"/>
                  </a:cubicBezTo>
                  <a:cubicBezTo>
                    <a:pt x="501777" y="0"/>
                    <a:pt x="646430" y="144653"/>
                    <a:pt x="646430" y="323215"/>
                  </a:cubicBezTo>
                  <a:cubicBezTo>
                    <a:pt x="646430" y="501777"/>
                    <a:pt x="501650" y="646430"/>
                    <a:pt x="323215" y="646430"/>
                  </a:cubicBezTo>
                  <a:cubicBezTo>
                    <a:pt x="144780" y="646430"/>
                    <a:pt x="0" y="501650"/>
                    <a:pt x="0" y="323215"/>
                  </a:cubicBezTo>
                  <a:close/>
                </a:path>
              </a:pathLst>
            </a:custGeom>
            <a:solidFill>
              <a:srgbClr val="F0AB00">
                <a:alpha val="40392"/>
              </a:srgbClr>
            </a:solidFill>
          </p:spPr>
          <p:txBody>
            <a:bodyPr/>
            <a:lstStyle/>
            <a:p>
              <a:endParaRPr lang="sv-SE"/>
            </a:p>
          </p:txBody>
        </p:sp>
      </p:grpSp>
      <p:sp>
        <p:nvSpPr>
          <p:cNvPr id="18" name="TextBox 18"/>
          <p:cNvSpPr txBox="1"/>
          <p:nvPr/>
        </p:nvSpPr>
        <p:spPr>
          <a:xfrm>
            <a:off x="6091425" y="8135175"/>
            <a:ext cx="11448150" cy="617550"/>
          </a:xfrm>
          <a:prstGeom prst="rect">
            <a:avLst/>
          </a:prstGeom>
        </p:spPr>
        <p:txBody>
          <a:bodyPr lIns="0" tIns="0" rIns="0" bIns="0" rtlCol="0" anchor="t">
            <a:spAutoFit/>
          </a:bodyPr>
          <a:lstStyle/>
          <a:p>
            <a:pPr algn="l">
              <a:lnSpc>
                <a:spcPts val="3359"/>
              </a:lnSpc>
            </a:pPr>
            <a:r>
              <a:rPr lang="en-US" sz="2799">
                <a:solidFill>
                  <a:srgbClr val="000000"/>
                </a:solidFill>
                <a:latin typeface="Verdana Pro"/>
                <a:ea typeface="Verdana Pro"/>
                <a:cs typeface="Verdana Pro"/>
                <a:sym typeface="Verdana Pro"/>
              </a:rPr>
              <a:t>Brottsoffer, Anhörigstöd, Vittnen</a:t>
            </a:r>
          </a:p>
        </p:txBody>
      </p:sp>
      <p:sp>
        <p:nvSpPr>
          <p:cNvPr id="19" name="AutoShape 19"/>
          <p:cNvSpPr/>
          <p:nvPr/>
        </p:nvSpPr>
        <p:spPr>
          <a:xfrm>
            <a:off x="11020102" y="5001971"/>
            <a:ext cx="0" cy="1673329"/>
          </a:xfrm>
          <a:prstGeom prst="line">
            <a:avLst/>
          </a:prstGeom>
          <a:ln w="19050" cap="rnd">
            <a:solidFill>
              <a:srgbClr val="865F7F"/>
            </a:solidFill>
            <a:prstDash val="solid"/>
            <a:headEnd type="none" w="sm" len="sm"/>
            <a:tailEnd type="none" w="sm" len="sm"/>
          </a:ln>
        </p:spPr>
        <p:txBody>
          <a:bodyPr/>
          <a:lstStyle/>
          <a:p>
            <a:endParaRPr lang="sv-SE"/>
          </a:p>
        </p:txBody>
      </p:sp>
      <p:sp>
        <p:nvSpPr>
          <p:cNvPr id="20" name="AutoShape 20"/>
          <p:cNvSpPr/>
          <p:nvPr/>
        </p:nvSpPr>
        <p:spPr>
          <a:xfrm>
            <a:off x="7993275" y="4979771"/>
            <a:ext cx="0" cy="1673329"/>
          </a:xfrm>
          <a:prstGeom prst="line">
            <a:avLst/>
          </a:prstGeom>
          <a:ln w="19050" cap="rnd">
            <a:solidFill>
              <a:srgbClr val="865F7F"/>
            </a:solidFill>
            <a:prstDash val="solid"/>
            <a:headEnd type="none" w="sm" len="sm"/>
            <a:tailEnd type="none" w="sm" len="sm"/>
          </a:ln>
        </p:spPr>
        <p:txBody>
          <a:bodyPr/>
          <a:lstStyle/>
          <a:p>
            <a:endParaRPr lang="sv-SE"/>
          </a:p>
        </p:txBody>
      </p:sp>
      <p:sp>
        <p:nvSpPr>
          <p:cNvPr id="21" name="Freeform 21"/>
          <p:cNvSpPr/>
          <p:nvPr/>
        </p:nvSpPr>
        <p:spPr>
          <a:xfrm>
            <a:off x="16571216" y="8741364"/>
            <a:ext cx="1376169" cy="1033873"/>
          </a:xfrm>
          <a:custGeom>
            <a:avLst/>
            <a:gdLst/>
            <a:ahLst/>
            <a:cxnLst/>
            <a:rect l="l" t="t" r="r" b="b"/>
            <a:pathLst>
              <a:path w="1376169" h="1033873">
                <a:moveTo>
                  <a:pt x="0" y="0"/>
                </a:moveTo>
                <a:lnTo>
                  <a:pt x="1376168" y="0"/>
                </a:lnTo>
                <a:lnTo>
                  <a:pt x="1376168" y="1033872"/>
                </a:lnTo>
                <a:lnTo>
                  <a:pt x="0" y="1033872"/>
                </a:lnTo>
                <a:lnTo>
                  <a:pt x="0" y="0"/>
                </a:lnTo>
                <a:close/>
              </a:path>
            </a:pathLst>
          </a:custGeom>
          <a:blipFill>
            <a:blip r:embed="rId2"/>
            <a:stretch>
              <a:fillRect/>
            </a:stretch>
          </a:blipFill>
        </p:spPr>
        <p:txBody>
          <a:bodyPr/>
          <a:lstStyle/>
          <a:p>
            <a:endParaRPr lang="sv-S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DBFC8"/>
        </a:solidFill>
        <a:effectLst/>
      </p:bgPr>
    </p:bg>
    <p:spTree>
      <p:nvGrpSpPr>
        <p:cNvPr id="1" name=""/>
        <p:cNvGrpSpPr/>
        <p:nvPr/>
      </p:nvGrpSpPr>
      <p:grpSpPr>
        <a:xfrm>
          <a:off x="0" y="0"/>
          <a:ext cx="0" cy="0"/>
          <a:chOff x="0" y="0"/>
          <a:chExt cx="0" cy="0"/>
        </a:xfrm>
      </p:grpSpPr>
      <p:grpSp>
        <p:nvGrpSpPr>
          <p:cNvPr id="2" name="Group 2"/>
          <p:cNvGrpSpPr/>
          <p:nvPr/>
        </p:nvGrpSpPr>
        <p:grpSpPr>
          <a:xfrm>
            <a:off x="11049481" y="7454965"/>
            <a:ext cx="2221400" cy="1110700"/>
            <a:chOff x="0" y="0"/>
            <a:chExt cx="2961867" cy="1480933"/>
          </a:xfrm>
        </p:grpSpPr>
        <p:sp>
          <p:nvSpPr>
            <p:cNvPr id="3" name="Freeform 3"/>
            <p:cNvSpPr/>
            <p:nvPr/>
          </p:nvSpPr>
          <p:spPr>
            <a:xfrm>
              <a:off x="0" y="0"/>
              <a:ext cx="2961894" cy="1480947"/>
            </a:xfrm>
            <a:custGeom>
              <a:avLst/>
              <a:gdLst/>
              <a:ahLst/>
              <a:cxnLst/>
              <a:rect l="l" t="t" r="r" b="b"/>
              <a:pathLst>
                <a:path w="2961894" h="1480947">
                  <a:moveTo>
                    <a:pt x="0" y="0"/>
                  </a:moveTo>
                  <a:lnTo>
                    <a:pt x="2961894" y="0"/>
                  </a:lnTo>
                  <a:lnTo>
                    <a:pt x="2961894" y="1480947"/>
                  </a:lnTo>
                  <a:lnTo>
                    <a:pt x="0" y="1480947"/>
                  </a:lnTo>
                  <a:lnTo>
                    <a:pt x="0" y="0"/>
                  </a:lnTo>
                  <a:close/>
                </a:path>
              </a:pathLst>
            </a:custGeom>
            <a:blipFill>
              <a:blip r:embed="rId3"/>
              <a:stretch>
                <a:fillRect/>
              </a:stretch>
            </a:blipFill>
          </p:spPr>
          <p:txBody>
            <a:bodyPr/>
            <a:lstStyle/>
            <a:p>
              <a:endParaRPr lang="sv-SE"/>
            </a:p>
          </p:txBody>
        </p:sp>
      </p:grpSp>
      <p:grpSp>
        <p:nvGrpSpPr>
          <p:cNvPr id="4" name="Group 4"/>
          <p:cNvGrpSpPr/>
          <p:nvPr/>
        </p:nvGrpSpPr>
        <p:grpSpPr>
          <a:xfrm>
            <a:off x="13766181" y="7667423"/>
            <a:ext cx="3292300" cy="650170"/>
            <a:chOff x="0" y="0"/>
            <a:chExt cx="4389733" cy="866893"/>
          </a:xfrm>
        </p:grpSpPr>
        <p:sp>
          <p:nvSpPr>
            <p:cNvPr id="5" name="Freeform 5"/>
            <p:cNvSpPr/>
            <p:nvPr/>
          </p:nvSpPr>
          <p:spPr>
            <a:xfrm>
              <a:off x="0" y="0"/>
              <a:ext cx="4389755" cy="866921"/>
            </a:xfrm>
            <a:custGeom>
              <a:avLst/>
              <a:gdLst/>
              <a:ahLst/>
              <a:cxnLst/>
              <a:rect l="l" t="t" r="r" b="b"/>
              <a:pathLst>
                <a:path w="4389755" h="866921">
                  <a:moveTo>
                    <a:pt x="0" y="0"/>
                  </a:moveTo>
                  <a:lnTo>
                    <a:pt x="4389755" y="0"/>
                  </a:lnTo>
                  <a:lnTo>
                    <a:pt x="4389755" y="866921"/>
                  </a:lnTo>
                  <a:lnTo>
                    <a:pt x="0" y="866921"/>
                  </a:lnTo>
                  <a:lnTo>
                    <a:pt x="0" y="0"/>
                  </a:lnTo>
                  <a:close/>
                </a:path>
              </a:pathLst>
            </a:custGeom>
            <a:blipFill>
              <a:blip r:embed="rId4"/>
              <a:stretch>
                <a:fillRect t="-1349" b="-1346"/>
              </a:stretch>
            </a:blipFill>
          </p:spPr>
          <p:txBody>
            <a:bodyPr/>
            <a:lstStyle/>
            <a:p>
              <a:endParaRPr lang="sv-SE"/>
            </a:p>
          </p:txBody>
        </p:sp>
      </p:grpSp>
      <p:grpSp>
        <p:nvGrpSpPr>
          <p:cNvPr id="6" name="Group 6"/>
          <p:cNvGrpSpPr/>
          <p:nvPr/>
        </p:nvGrpSpPr>
        <p:grpSpPr>
          <a:xfrm>
            <a:off x="11343189" y="8762937"/>
            <a:ext cx="1633984" cy="921850"/>
            <a:chOff x="0" y="0"/>
            <a:chExt cx="2178645" cy="1229133"/>
          </a:xfrm>
        </p:grpSpPr>
        <p:sp>
          <p:nvSpPr>
            <p:cNvPr id="7" name="Freeform 7"/>
            <p:cNvSpPr/>
            <p:nvPr/>
          </p:nvSpPr>
          <p:spPr>
            <a:xfrm>
              <a:off x="0" y="0"/>
              <a:ext cx="2178685" cy="1229106"/>
            </a:xfrm>
            <a:custGeom>
              <a:avLst/>
              <a:gdLst/>
              <a:ahLst/>
              <a:cxnLst/>
              <a:rect l="l" t="t" r="r" b="b"/>
              <a:pathLst>
                <a:path w="2178685" h="1229106">
                  <a:moveTo>
                    <a:pt x="0" y="0"/>
                  </a:moveTo>
                  <a:lnTo>
                    <a:pt x="2178685" y="0"/>
                  </a:lnTo>
                  <a:lnTo>
                    <a:pt x="2178685" y="1229106"/>
                  </a:lnTo>
                  <a:lnTo>
                    <a:pt x="0" y="1229106"/>
                  </a:lnTo>
                  <a:lnTo>
                    <a:pt x="0" y="0"/>
                  </a:lnTo>
                  <a:close/>
                </a:path>
              </a:pathLst>
            </a:custGeom>
            <a:blipFill>
              <a:blip r:embed="rId5"/>
              <a:stretch>
                <a:fillRect r="1" b="-2"/>
              </a:stretch>
            </a:blipFill>
          </p:spPr>
          <p:txBody>
            <a:bodyPr/>
            <a:lstStyle/>
            <a:p>
              <a:endParaRPr lang="sv-SE"/>
            </a:p>
          </p:txBody>
        </p:sp>
      </p:grpSp>
      <p:grpSp>
        <p:nvGrpSpPr>
          <p:cNvPr id="8" name="Group 8"/>
          <p:cNvGrpSpPr/>
          <p:nvPr/>
        </p:nvGrpSpPr>
        <p:grpSpPr>
          <a:xfrm>
            <a:off x="13766181" y="8912864"/>
            <a:ext cx="2221400" cy="621996"/>
            <a:chOff x="0" y="0"/>
            <a:chExt cx="3371645" cy="944067"/>
          </a:xfrm>
        </p:grpSpPr>
        <p:sp>
          <p:nvSpPr>
            <p:cNvPr id="9" name="Freeform 9"/>
            <p:cNvSpPr/>
            <p:nvPr/>
          </p:nvSpPr>
          <p:spPr>
            <a:xfrm>
              <a:off x="0" y="0"/>
              <a:ext cx="3371596" cy="944118"/>
            </a:xfrm>
            <a:custGeom>
              <a:avLst/>
              <a:gdLst/>
              <a:ahLst/>
              <a:cxnLst/>
              <a:rect l="l" t="t" r="r" b="b"/>
              <a:pathLst>
                <a:path w="3371596" h="944118">
                  <a:moveTo>
                    <a:pt x="0" y="0"/>
                  </a:moveTo>
                  <a:lnTo>
                    <a:pt x="3371596" y="0"/>
                  </a:lnTo>
                  <a:lnTo>
                    <a:pt x="3371596" y="944118"/>
                  </a:lnTo>
                  <a:lnTo>
                    <a:pt x="0" y="944118"/>
                  </a:lnTo>
                  <a:lnTo>
                    <a:pt x="0" y="0"/>
                  </a:lnTo>
                  <a:close/>
                </a:path>
              </a:pathLst>
            </a:custGeom>
            <a:blipFill>
              <a:blip r:embed="rId6"/>
              <a:stretch>
                <a:fillRect r="-1" b="5"/>
              </a:stretch>
            </a:blipFill>
          </p:spPr>
          <p:txBody>
            <a:bodyPr/>
            <a:lstStyle/>
            <a:p>
              <a:endParaRPr lang="sv-SE"/>
            </a:p>
          </p:txBody>
        </p:sp>
      </p:grpSp>
      <p:grpSp>
        <p:nvGrpSpPr>
          <p:cNvPr id="10" name="Group 10"/>
          <p:cNvGrpSpPr/>
          <p:nvPr/>
        </p:nvGrpSpPr>
        <p:grpSpPr>
          <a:xfrm>
            <a:off x="5133230" y="7604496"/>
            <a:ext cx="1922614" cy="650170"/>
            <a:chOff x="0" y="0"/>
            <a:chExt cx="2791685" cy="944064"/>
          </a:xfrm>
        </p:grpSpPr>
        <p:sp>
          <p:nvSpPr>
            <p:cNvPr id="11" name="Freeform 11"/>
            <p:cNvSpPr/>
            <p:nvPr/>
          </p:nvSpPr>
          <p:spPr>
            <a:xfrm>
              <a:off x="0" y="0"/>
              <a:ext cx="2791714" cy="944118"/>
            </a:xfrm>
            <a:custGeom>
              <a:avLst/>
              <a:gdLst/>
              <a:ahLst/>
              <a:cxnLst/>
              <a:rect l="l" t="t" r="r" b="b"/>
              <a:pathLst>
                <a:path w="2791714" h="944118">
                  <a:moveTo>
                    <a:pt x="0" y="0"/>
                  </a:moveTo>
                  <a:lnTo>
                    <a:pt x="2791714" y="0"/>
                  </a:lnTo>
                  <a:lnTo>
                    <a:pt x="2791714" y="944118"/>
                  </a:lnTo>
                  <a:lnTo>
                    <a:pt x="0" y="944118"/>
                  </a:lnTo>
                  <a:lnTo>
                    <a:pt x="0" y="0"/>
                  </a:lnTo>
                  <a:close/>
                </a:path>
              </a:pathLst>
            </a:custGeom>
            <a:blipFill>
              <a:blip r:embed="rId7"/>
              <a:stretch>
                <a:fillRect l="-3" t="-5" r="-2"/>
              </a:stretch>
            </a:blipFill>
          </p:spPr>
          <p:txBody>
            <a:bodyPr/>
            <a:lstStyle/>
            <a:p>
              <a:endParaRPr lang="sv-SE"/>
            </a:p>
          </p:txBody>
        </p:sp>
      </p:grpSp>
      <p:grpSp>
        <p:nvGrpSpPr>
          <p:cNvPr id="12" name="Group 12"/>
          <p:cNvGrpSpPr/>
          <p:nvPr/>
        </p:nvGrpSpPr>
        <p:grpSpPr>
          <a:xfrm>
            <a:off x="4931949" y="8451939"/>
            <a:ext cx="1084373" cy="1562891"/>
            <a:chOff x="0" y="0"/>
            <a:chExt cx="1266000" cy="1824667"/>
          </a:xfrm>
        </p:grpSpPr>
        <p:sp>
          <p:nvSpPr>
            <p:cNvPr id="13" name="Freeform 13"/>
            <p:cNvSpPr/>
            <p:nvPr/>
          </p:nvSpPr>
          <p:spPr>
            <a:xfrm>
              <a:off x="0" y="0"/>
              <a:ext cx="1266063" cy="1824609"/>
            </a:xfrm>
            <a:custGeom>
              <a:avLst/>
              <a:gdLst/>
              <a:ahLst/>
              <a:cxnLst/>
              <a:rect l="l" t="t" r="r" b="b"/>
              <a:pathLst>
                <a:path w="1266063" h="1824609">
                  <a:moveTo>
                    <a:pt x="0" y="0"/>
                  </a:moveTo>
                  <a:lnTo>
                    <a:pt x="1266063" y="0"/>
                  </a:lnTo>
                  <a:lnTo>
                    <a:pt x="1266063" y="1824609"/>
                  </a:lnTo>
                  <a:lnTo>
                    <a:pt x="0" y="1824609"/>
                  </a:lnTo>
                  <a:lnTo>
                    <a:pt x="0" y="0"/>
                  </a:lnTo>
                  <a:close/>
                </a:path>
              </a:pathLst>
            </a:custGeom>
            <a:blipFill>
              <a:blip r:embed="rId8"/>
              <a:stretch>
                <a:fillRect l="-22077" r="-22043" b="-3"/>
              </a:stretch>
            </a:blipFill>
          </p:spPr>
          <p:txBody>
            <a:bodyPr/>
            <a:lstStyle/>
            <a:p>
              <a:endParaRPr lang="sv-SE"/>
            </a:p>
          </p:txBody>
        </p:sp>
      </p:grpSp>
      <p:grpSp>
        <p:nvGrpSpPr>
          <p:cNvPr id="14" name="Group 14"/>
          <p:cNvGrpSpPr/>
          <p:nvPr/>
        </p:nvGrpSpPr>
        <p:grpSpPr>
          <a:xfrm>
            <a:off x="6094537" y="8526314"/>
            <a:ext cx="2736638" cy="1127845"/>
            <a:chOff x="0" y="0"/>
            <a:chExt cx="2982408" cy="1229133"/>
          </a:xfrm>
        </p:grpSpPr>
        <p:sp>
          <p:nvSpPr>
            <p:cNvPr id="15" name="Freeform 15"/>
            <p:cNvSpPr/>
            <p:nvPr/>
          </p:nvSpPr>
          <p:spPr>
            <a:xfrm>
              <a:off x="0" y="0"/>
              <a:ext cx="2982468" cy="1229106"/>
            </a:xfrm>
            <a:custGeom>
              <a:avLst/>
              <a:gdLst/>
              <a:ahLst/>
              <a:cxnLst/>
              <a:rect l="l" t="t" r="r" b="b"/>
              <a:pathLst>
                <a:path w="2982468" h="1229106">
                  <a:moveTo>
                    <a:pt x="0" y="0"/>
                  </a:moveTo>
                  <a:lnTo>
                    <a:pt x="2982468" y="0"/>
                  </a:lnTo>
                  <a:lnTo>
                    <a:pt x="2982468" y="1229106"/>
                  </a:lnTo>
                  <a:lnTo>
                    <a:pt x="0" y="1229106"/>
                  </a:lnTo>
                  <a:lnTo>
                    <a:pt x="0" y="0"/>
                  </a:lnTo>
                  <a:close/>
                </a:path>
              </a:pathLst>
            </a:custGeom>
            <a:blipFill>
              <a:blip r:embed="rId9"/>
              <a:stretch>
                <a:fillRect t="-33969" r="2" b="-47782"/>
              </a:stretch>
            </a:blipFill>
          </p:spPr>
          <p:txBody>
            <a:bodyPr/>
            <a:lstStyle/>
            <a:p>
              <a:endParaRPr lang="sv-SE"/>
            </a:p>
          </p:txBody>
        </p:sp>
      </p:grpSp>
      <p:sp>
        <p:nvSpPr>
          <p:cNvPr id="16" name="Freeform 16"/>
          <p:cNvSpPr/>
          <p:nvPr/>
        </p:nvSpPr>
        <p:spPr>
          <a:xfrm>
            <a:off x="2919658" y="7604496"/>
            <a:ext cx="1577307" cy="946384"/>
          </a:xfrm>
          <a:custGeom>
            <a:avLst/>
            <a:gdLst/>
            <a:ahLst/>
            <a:cxnLst/>
            <a:rect l="l" t="t" r="r" b="b"/>
            <a:pathLst>
              <a:path w="1577307" h="946384">
                <a:moveTo>
                  <a:pt x="0" y="0"/>
                </a:moveTo>
                <a:lnTo>
                  <a:pt x="1577306" y="0"/>
                </a:lnTo>
                <a:lnTo>
                  <a:pt x="1577306" y="946384"/>
                </a:lnTo>
                <a:lnTo>
                  <a:pt x="0" y="946384"/>
                </a:lnTo>
                <a:lnTo>
                  <a:pt x="0" y="0"/>
                </a:lnTo>
                <a:close/>
              </a:path>
            </a:pathLst>
          </a:custGeom>
          <a:blipFill>
            <a:blip r:embed="rId10"/>
            <a:stretch>
              <a:fillRect/>
            </a:stretch>
          </a:blipFill>
        </p:spPr>
        <p:txBody>
          <a:bodyPr/>
          <a:lstStyle/>
          <a:p>
            <a:endParaRPr lang="sv-SE"/>
          </a:p>
        </p:txBody>
      </p:sp>
      <p:sp>
        <p:nvSpPr>
          <p:cNvPr id="17" name="Freeform 17"/>
          <p:cNvSpPr/>
          <p:nvPr/>
        </p:nvSpPr>
        <p:spPr>
          <a:xfrm>
            <a:off x="2919658" y="8738998"/>
            <a:ext cx="1420973" cy="921850"/>
          </a:xfrm>
          <a:custGeom>
            <a:avLst/>
            <a:gdLst/>
            <a:ahLst/>
            <a:cxnLst/>
            <a:rect l="l" t="t" r="r" b="b"/>
            <a:pathLst>
              <a:path w="1420973" h="921850">
                <a:moveTo>
                  <a:pt x="0" y="0"/>
                </a:moveTo>
                <a:lnTo>
                  <a:pt x="1420973" y="0"/>
                </a:lnTo>
                <a:lnTo>
                  <a:pt x="1420973" y="921850"/>
                </a:lnTo>
                <a:lnTo>
                  <a:pt x="0" y="921850"/>
                </a:lnTo>
                <a:lnTo>
                  <a:pt x="0" y="0"/>
                </a:lnTo>
                <a:close/>
              </a:path>
            </a:pathLst>
          </a:custGeom>
          <a:blipFill>
            <a:blip r:embed="rId11"/>
            <a:stretch>
              <a:fillRect/>
            </a:stretch>
          </a:blipFill>
        </p:spPr>
        <p:txBody>
          <a:bodyPr/>
          <a:lstStyle/>
          <a:p>
            <a:endParaRPr lang="sv-SE"/>
          </a:p>
        </p:txBody>
      </p:sp>
      <p:sp>
        <p:nvSpPr>
          <p:cNvPr id="18" name="Freeform 18"/>
          <p:cNvSpPr/>
          <p:nvPr/>
        </p:nvSpPr>
        <p:spPr>
          <a:xfrm>
            <a:off x="7055843" y="3040571"/>
            <a:ext cx="4417883" cy="3319019"/>
          </a:xfrm>
          <a:custGeom>
            <a:avLst/>
            <a:gdLst/>
            <a:ahLst/>
            <a:cxnLst/>
            <a:rect l="l" t="t" r="r" b="b"/>
            <a:pathLst>
              <a:path w="4417883" h="3319019">
                <a:moveTo>
                  <a:pt x="0" y="0"/>
                </a:moveTo>
                <a:lnTo>
                  <a:pt x="4417883" y="0"/>
                </a:lnTo>
                <a:lnTo>
                  <a:pt x="4417883" y="3319019"/>
                </a:lnTo>
                <a:lnTo>
                  <a:pt x="0" y="3319019"/>
                </a:lnTo>
                <a:lnTo>
                  <a:pt x="0" y="0"/>
                </a:lnTo>
                <a:close/>
              </a:path>
            </a:pathLst>
          </a:custGeom>
          <a:blipFill>
            <a:blip r:embed="rId12"/>
            <a:stretch>
              <a:fillRect/>
            </a:stretch>
          </a:blipFill>
        </p:spPr>
        <p:txBody>
          <a:bodyPr/>
          <a:lstStyle/>
          <a:p>
            <a:endParaRPr lang="sv-SE"/>
          </a:p>
        </p:txBody>
      </p:sp>
      <p:grpSp>
        <p:nvGrpSpPr>
          <p:cNvPr id="19" name="Group 19"/>
          <p:cNvGrpSpPr/>
          <p:nvPr/>
        </p:nvGrpSpPr>
        <p:grpSpPr>
          <a:xfrm>
            <a:off x="8229600" y="5903891"/>
            <a:ext cx="3086100" cy="760498"/>
            <a:chOff x="0" y="0"/>
            <a:chExt cx="812800" cy="200296"/>
          </a:xfrm>
        </p:grpSpPr>
        <p:sp>
          <p:nvSpPr>
            <p:cNvPr id="20" name="Freeform 20"/>
            <p:cNvSpPr/>
            <p:nvPr/>
          </p:nvSpPr>
          <p:spPr>
            <a:xfrm>
              <a:off x="0" y="0"/>
              <a:ext cx="812800" cy="200296"/>
            </a:xfrm>
            <a:custGeom>
              <a:avLst/>
              <a:gdLst/>
              <a:ahLst/>
              <a:cxnLst/>
              <a:rect l="l" t="t" r="r" b="b"/>
              <a:pathLst>
                <a:path w="812800" h="200296">
                  <a:moveTo>
                    <a:pt x="0" y="0"/>
                  </a:moveTo>
                  <a:lnTo>
                    <a:pt x="812800" y="0"/>
                  </a:lnTo>
                  <a:lnTo>
                    <a:pt x="812800" y="200296"/>
                  </a:lnTo>
                  <a:lnTo>
                    <a:pt x="0" y="200296"/>
                  </a:lnTo>
                  <a:close/>
                </a:path>
              </a:pathLst>
            </a:custGeom>
            <a:solidFill>
              <a:srgbClr val="ADBFC8"/>
            </a:solidFill>
          </p:spPr>
          <p:txBody>
            <a:bodyPr/>
            <a:lstStyle/>
            <a:p>
              <a:endParaRPr lang="sv-SE"/>
            </a:p>
          </p:txBody>
        </p:sp>
        <p:sp>
          <p:nvSpPr>
            <p:cNvPr id="21" name="TextBox 21"/>
            <p:cNvSpPr txBox="1"/>
            <p:nvPr/>
          </p:nvSpPr>
          <p:spPr>
            <a:xfrm>
              <a:off x="0" y="19050"/>
              <a:ext cx="812800" cy="181246"/>
            </a:xfrm>
            <a:prstGeom prst="rect">
              <a:avLst/>
            </a:prstGeom>
          </p:spPr>
          <p:txBody>
            <a:bodyPr lIns="50800" tIns="50800" rIns="50800" bIns="50800" rtlCol="0" anchor="ctr"/>
            <a:lstStyle/>
            <a:p>
              <a:pPr algn="ctr">
                <a:lnSpc>
                  <a:spcPts val="1944"/>
                </a:lnSpc>
              </a:pPr>
              <a:endParaRPr/>
            </a:p>
          </p:txBody>
        </p:sp>
      </p:grpSp>
      <p:sp>
        <p:nvSpPr>
          <p:cNvPr id="22" name="TextBox 22"/>
          <p:cNvSpPr txBox="1"/>
          <p:nvPr/>
        </p:nvSpPr>
        <p:spPr>
          <a:xfrm>
            <a:off x="91425" y="1374513"/>
            <a:ext cx="18105150" cy="590550"/>
          </a:xfrm>
          <a:prstGeom prst="rect">
            <a:avLst/>
          </a:prstGeom>
        </p:spPr>
        <p:txBody>
          <a:bodyPr lIns="0" tIns="0" rIns="0" bIns="0" rtlCol="0" anchor="t">
            <a:spAutoFit/>
          </a:bodyPr>
          <a:lstStyle/>
          <a:p>
            <a:pPr algn="ctr">
              <a:lnSpc>
                <a:spcPts val="4799"/>
              </a:lnSpc>
            </a:pPr>
            <a:r>
              <a:rPr lang="en-US" sz="3999">
                <a:solidFill>
                  <a:srgbClr val="000000"/>
                </a:solidFill>
                <a:latin typeface="Verdana 1"/>
                <a:ea typeface="Verdana 1"/>
                <a:cs typeface="Verdana 1"/>
                <a:sym typeface="Verdana 1"/>
              </a:rPr>
              <a:t>RIKSFÖRBUND FINANSERING &amp; SAMVERKAN</a:t>
            </a:r>
          </a:p>
        </p:txBody>
      </p:sp>
      <p:grpSp>
        <p:nvGrpSpPr>
          <p:cNvPr id="23" name="Group 23"/>
          <p:cNvGrpSpPr/>
          <p:nvPr/>
        </p:nvGrpSpPr>
        <p:grpSpPr>
          <a:xfrm>
            <a:off x="6917197" y="8565665"/>
            <a:ext cx="3181353" cy="1268517"/>
            <a:chOff x="0" y="0"/>
            <a:chExt cx="837887" cy="334095"/>
          </a:xfrm>
        </p:grpSpPr>
        <p:sp>
          <p:nvSpPr>
            <p:cNvPr id="24" name="Freeform 24"/>
            <p:cNvSpPr/>
            <p:nvPr/>
          </p:nvSpPr>
          <p:spPr>
            <a:xfrm>
              <a:off x="0" y="0"/>
              <a:ext cx="837887" cy="334095"/>
            </a:xfrm>
            <a:custGeom>
              <a:avLst/>
              <a:gdLst/>
              <a:ahLst/>
              <a:cxnLst/>
              <a:rect l="l" t="t" r="r" b="b"/>
              <a:pathLst>
                <a:path w="837887" h="334095">
                  <a:moveTo>
                    <a:pt x="0" y="0"/>
                  </a:moveTo>
                  <a:lnTo>
                    <a:pt x="837887" y="0"/>
                  </a:lnTo>
                  <a:lnTo>
                    <a:pt x="837887" y="334095"/>
                  </a:lnTo>
                  <a:lnTo>
                    <a:pt x="0" y="334095"/>
                  </a:lnTo>
                  <a:close/>
                </a:path>
              </a:pathLst>
            </a:custGeom>
            <a:solidFill>
              <a:srgbClr val="ADBFC8"/>
            </a:solidFill>
          </p:spPr>
          <p:txBody>
            <a:bodyPr/>
            <a:lstStyle/>
            <a:p>
              <a:endParaRPr lang="sv-SE"/>
            </a:p>
          </p:txBody>
        </p:sp>
        <p:sp>
          <p:nvSpPr>
            <p:cNvPr id="25" name="TextBox 25"/>
            <p:cNvSpPr txBox="1"/>
            <p:nvPr/>
          </p:nvSpPr>
          <p:spPr>
            <a:xfrm>
              <a:off x="0" y="19050"/>
              <a:ext cx="837887" cy="315045"/>
            </a:xfrm>
            <a:prstGeom prst="rect">
              <a:avLst/>
            </a:prstGeom>
          </p:spPr>
          <p:txBody>
            <a:bodyPr lIns="50800" tIns="50800" rIns="50800" bIns="50800" rtlCol="0" anchor="ctr"/>
            <a:lstStyle/>
            <a:p>
              <a:pPr algn="ctr">
                <a:lnSpc>
                  <a:spcPts val="1944"/>
                </a:lnSpc>
              </a:pPr>
              <a:endParaRPr/>
            </a:p>
          </p:txBody>
        </p:sp>
      </p:grpSp>
      <p:grpSp>
        <p:nvGrpSpPr>
          <p:cNvPr id="26" name="Group 26"/>
          <p:cNvGrpSpPr/>
          <p:nvPr/>
        </p:nvGrpSpPr>
        <p:grpSpPr>
          <a:xfrm>
            <a:off x="5640627" y="8973054"/>
            <a:ext cx="4024799" cy="1064748"/>
            <a:chOff x="-64948" y="19050"/>
            <a:chExt cx="902835" cy="280428"/>
          </a:xfrm>
        </p:grpSpPr>
        <p:sp>
          <p:nvSpPr>
            <p:cNvPr id="27" name="Freeform 27"/>
            <p:cNvSpPr/>
            <p:nvPr/>
          </p:nvSpPr>
          <p:spPr>
            <a:xfrm>
              <a:off x="-64948" y="125628"/>
              <a:ext cx="837887" cy="173850"/>
            </a:xfrm>
            <a:custGeom>
              <a:avLst/>
              <a:gdLst/>
              <a:ahLst/>
              <a:cxnLst/>
              <a:rect l="l" t="t" r="r" b="b"/>
              <a:pathLst>
                <a:path w="837887" h="173850">
                  <a:moveTo>
                    <a:pt x="0" y="0"/>
                  </a:moveTo>
                  <a:lnTo>
                    <a:pt x="837887" y="0"/>
                  </a:lnTo>
                  <a:lnTo>
                    <a:pt x="837887" y="173850"/>
                  </a:lnTo>
                  <a:lnTo>
                    <a:pt x="0" y="173850"/>
                  </a:lnTo>
                  <a:close/>
                </a:path>
              </a:pathLst>
            </a:custGeom>
            <a:solidFill>
              <a:srgbClr val="ADBFC8"/>
            </a:solidFill>
          </p:spPr>
          <p:txBody>
            <a:bodyPr/>
            <a:lstStyle/>
            <a:p>
              <a:endParaRPr lang="sv-SE"/>
            </a:p>
          </p:txBody>
        </p:sp>
        <p:sp>
          <p:nvSpPr>
            <p:cNvPr id="28" name="TextBox 28"/>
            <p:cNvSpPr txBox="1"/>
            <p:nvPr/>
          </p:nvSpPr>
          <p:spPr>
            <a:xfrm>
              <a:off x="0" y="19050"/>
              <a:ext cx="837887" cy="154800"/>
            </a:xfrm>
            <a:prstGeom prst="rect">
              <a:avLst/>
            </a:prstGeom>
          </p:spPr>
          <p:txBody>
            <a:bodyPr lIns="50800" tIns="50800" rIns="50800" bIns="50800" rtlCol="0" anchor="ctr"/>
            <a:lstStyle/>
            <a:p>
              <a:pPr algn="ctr">
                <a:lnSpc>
                  <a:spcPts val="1944"/>
                </a:lnSpc>
              </a:pPr>
              <a:endParaRPr/>
            </a:p>
          </p:txBody>
        </p:sp>
      </p:grpSp>
      <p:grpSp>
        <p:nvGrpSpPr>
          <p:cNvPr id="29" name="Group 29"/>
          <p:cNvGrpSpPr/>
          <p:nvPr/>
        </p:nvGrpSpPr>
        <p:grpSpPr>
          <a:xfrm>
            <a:off x="4931949" y="9354744"/>
            <a:ext cx="1162588" cy="660086"/>
            <a:chOff x="0" y="0"/>
            <a:chExt cx="306196" cy="173850"/>
          </a:xfrm>
        </p:grpSpPr>
        <p:sp>
          <p:nvSpPr>
            <p:cNvPr id="30" name="Freeform 30"/>
            <p:cNvSpPr/>
            <p:nvPr/>
          </p:nvSpPr>
          <p:spPr>
            <a:xfrm>
              <a:off x="0" y="0"/>
              <a:ext cx="306196" cy="173850"/>
            </a:xfrm>
            <a:custGeom>
              <a:avLst/>
              <a:gdLst/>
              <a:ahLst/>
              <a:cxnLst/>
              <a:rect l="l" t="t" r="r" b="b"/>
              <a:pathLst>
                <a:path w="306196" h="173850">
                  <a:moveTo>
                    <a:pt x="0" y="0"/>
                  </a:moveTo>
                  <a:lnTo>
                    <a:pt x="306196" y="0"/>
                  </a:lnTo>
                  <a:lnTo>
                    <a:pt x="306196" y="173850"/>
                  </a:lnTo>
                  <a:lnTo>
                    <a:pt x="0" y="173850"/>
                  </a:lnTo>
                  <a:close/>
                </a:path>
              </a:pathLst>
            </a:custGeom>
            <a:solidFill>
              <a:srgbClr val="ADBFC8"/>
            </a:solidFill>
          </p:spPr>
          <p:txBody>
            <a:bodyPr/>
            <a:lstStyle/>
            <a:p>
              <a:endParaRPr lang="sv-SE"/>
            </a:p>
          </p:txBody>
        </p:sp>
        <p:sp>
          <p:nvSpPr>
            <p:cNvPr id="31" name="TextBox 31"/>
            <p:cNvSpPr txBox="1"/>
            <p:nvPr/>
          </p:nvSpPr>
          <p:spPr>
            <a:xfrm>
              <a:off x="0" y="19050"/>
              <a:ext cx="306196" cy="154800"/>
            </a:xfrm>
            <a:prstGeom prst="rect">
              <a:avLst/>
            </a:prstGeom>
          </p:spPr>
          <p:txBody>
            <a:bodyPr lIns="50800" tIns="50800" rIns="50800" bIns="50800" rtlCol="0" anchor="ctr"/>
            <a:lstStyle/>
            <a:p>
              <a:pPr algn="ctr">
                <a:lnSpc>
                  <a:spcPts val="1944"/>
                </a:lnSpc>
              </a:pPr>
              <a:endParaRPr/>
            </a:p>
          </p:txBody>
        </p:sp>
      </p:grpSp>
      <p:sp>
        <p:nvSpPr>
          <p:cNvPr id="32" name="TextBox 32"/>
          <p:cNvSpPr txBox="1"/>
          <p:nvPr/>
        </p:nvSpPr>
        <p:spPr>
          <a:xfrm>
            <a:off x="5051593" y="9427509"/>
            <a:ext cx="796932" cy="293863"/>
          </a:xfrm>
          <a:prstGeom prst="rect">
            <a:avLst/>
          </a:prstGeom>
        </p:spPr>
        <p:txBody>
          <a:bodyPr wrap="square" lIns="0" tIns="0" rIns="0" bIns="0" rtlCol="0" anchor="t">
            <a:spAutoFit/>
          </a:bodyPr>
          <a:lstStyle/>
          <a:p>
            <a:pPr algn="ctr">
              <a:lnSpc>
                <a:spcPts val="2520"/>
              </a:lnSpc>
            </a:pPr>
            <a:r>
              <a:rPr lang="en-US" sz="1800" dirty="0">
                <a:solidFill>
                  <a:srgbClr val="000000"/>
                </a:solidFill>
                <a:latin typeface="Georgia"/>
                <a:ea typeface="Georgia"/>
                <a:cs typeface="Georgia"/>
                <a:sym typeface="Georgia"/>
              </a:rPr>
              <a:t>Salem</a:t>
            </a:r>
          </a:p>
        </p:txBody>
      </p:sp>
      <p:sp>
        <p:nvSpPr>
          <p:cNvPr id="33" name="TextBox 33"/>
          <p:cNvSpPr txBox="1"/>
          <p:nvPr/>
        </p:nvSpPr>
        <p:spPr>
          <a:xfrm>
            <a:off x="5722270" y="9412721"/>
            <a:ext cx="1628979" cy="293863"/>
          </a:xfrm>
          <a:prstGeom prst="rect">
            <a:avLst/>
          </a:prstGeom>
        </p:spPr>
        <p:txBody>
          <a:bodyPr wrap="square" lIns="0" tIns="0" rIns="0" bIns="0" rtlCol="0" anchor="t">
            <a:spAutoFit/>
          </a:bodyPr>
          <a:lstStyle/>
          <a:p>
            <a:pPr algn="ctr">
              <a:lnSpc>
                <a:spcPts val="2520"/>
              </a:lnSpc>
            </a:pPr>
            <a:r>
              <a:rPr lang="en-US" sz="1800" dirty="0" err="1">
                <a:solidFill>
                  <a:srgbClr val="000000"/>
                </a:solidFill>
                <a:latin typeface="Georgia"/>
                <a:ea typeface="Georgia"/>
                <a:cs typeface="Georgia"/>
                <a:sym typeface="Georgia"/>
              </a:rPr>
              <a:t>Nykvarn</a:t>
            </a:r>
            <a:endParaRPr lang="en-US" sz="1800" dirty="0">
              <a:solidFill>
                <a:srgbClr val="000000"/>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DBFC8"/>
        </a:solidFill>
        <a:effectLst/>
      </p:bgPr>
    </p:bg>
    <p:spTree>
      <p:nvGrpSpPr>
        <p:cNvPr id="1" name=""/>
        <p:cNvGrpSpPr/>
        <p:nvPr/>
      </p:nvGrpSpPr>
      <p:grpSpPr>
        <a:xfrm>
          <a:off x="0" y="0"/>
          <a:ext cx="0" cy="0"/>
          <a:chOff x="0" y="0"/>
          <a:chExt cx="0" cy="0"/>
        </a:xfrm>
      </p:grpSpPr>
      <p:sp>
        <p:nvSpPr>
          <p:cNvPr id="2" name="TextBox 2"/>
          <p:cNvSpPr txBox="1"/>
          <p:nvPr/>
        </p:nvSpPr>
        <p:spPr>
          <a:xfrm>
            <a:off x="4235301" y="2224335"/>
            <a:ext cx="9075753" cy="866775"/>
          </a:xfrm>
          <a:prstGeom prst="rect">
            <a:avLst/>
          </a:prstGeom>
        </p:spPr>
        <p:txBody>
          <a:bodyPr lIns="0" tIns="0" rIns="0" bIns="0" rtlCol="0" anchor="t">
            <a:spAutoFit/>
          </a:bodyPr>
          <a:lstStyle/>
          <a:p>
            <a:pPr algn="ctr">
              <a:lnSpc>
                <a:spcPts val="6959"/>
              </a:lnSpc>
            </a:pPr>
            <a:r>
              <a:rPr lang="en-US" sz="5799" b="1" dirty="0" err="1">
                <a:solidFill>
                  <a:srgbClr val="000000"/>
                </a:solidFill>
                <a:latin typeface="Verdana 3 Bold"/>
                <a:ea typeface="Verdana 3 Bold"/>
                <a:cs typeface="Verdana 3 Bold"/>
                <a:sym typeface="Verdana 3 Bold"/>
              </a:rPr>
              <a:t>Vanligaste</a:t>
            </a:r>
            <a:r>
              <a:rPr lang="en-US" sz="5799" b="1" dirty="0">
                <a:solidFill>
                  <a:srgbClr val="000000"/>
                </a:solidFill>
                <a:latin typeface="Verdana 3 Bold"/>
                <a:ea typeface="Verdana 3 Bold"/>
                <a:cs typeface="Verdana 3 Bold"/>
                <a:sym typeface="Verdana 3 Bold"/>
              </a:rPr>
              <a:t> </a:t>
            </a:r>
            <a:r>
              <a:rPr lang="en-US" sz="5799" b="1" dirty="0" err="1">
                <a:solidFill>
                  <a:srgbClr val="000000"/>
                </a:solidFill>
                <a:latin typeface="Verdana 3 Bold"/>
                <a:ea typeface="Verdana 3 Bold"/>
                <a:cs typeface="Verdana 3 Bold"/>
                <a:sym typeface="Verdana 3 Bold"/>
              </a:rPr>
              <a:t>brottstyp</a:t>
            </a:r>
            <a:endParaRPr lang="en-US" sz="5799" b="1" dirty="0">
              <a:solidFill>
                <a:srgbClr val="000000"/>
              </a:solidFill>
              <a:latin typeface="Verdana 3 Bold"/>
              <a:ea typeface="Verdana 3 Bold"/>
              <a:cs typeface="Verdana 3 Bold"/>
              <a:sym typeface="Verdana 3 Bold"/>
            </a:endParaRPr>
          </a:p>
        </p:txBody>
      </p:sp>
      <p:sp>
        <p:nvSpPr>
          <p:cNvPr id="3" name="TextBox 3"/>
          <p:cNvSpPr txBox="1"/>
          <p:nvPr/>
        </p:nvSpPr>
        <p:spPr>
          <a:xfrm>
            <a:off x="5410200" y="3472110"/>
            <a:ext cx="9075753" cy="457200"/>
          </a:xfrm>
          <a:prstGeom prst="rect">
            <a:avLst/>
          </a:prstGeom>
        </p:spPr>
        <p:txBody>
          <a:bodyPr lIns="0" tIns="0" rIns="0" bIns="0" rtlCol="0" anchor="t">
            <a:spAutoFit/>
          </a:bodyPr>
          <a:lstStyle/>
          <a:p>
            <a:pPr algn="l">
              <a:lnSpc>
                <a:spcPts val="3600"/>
              </a:lnSpc>
            </a:pPr>
            <a:r>
              <a:rPr lang="en-US" sz="3000" b="1" dirty="0" err="1">
                <a:solidFill>
                  <a:srgbClr val="000000"/>
                </a:solidFill>
                <a:latin typeface="Verdana 3 Bold"/>
                <a:ea typeface="Verdana 3 Bold"/>
                <a:cs typeface="Verdana 3 Bold"/>
                <a:sym typeface="Verdana 3 Bold"/>
              </a:rPr>
              <a:t>Misshandel</a:t>
            </a:r>
            <a:r>
              <a:rPr lang="en-US" sz="3000" b="1" dirty="0">
                <a:solidFill>
                  <a:srgbClr val="000000"/>
                </a:solidFill>
                <a:latin typeface="Verdana 3 Bold"/>
                <a:ea typeface="Verdana 3 Bold"/>
                <a:cs typeface="Verdana 3 Bold"/>
                <a:sym typeface="Verdana 3 Bold"/>
              </a:rPr>
              <a:t>, </a:t>
            </a:r>
            <a:r>
              <a:rPr lang="en-US" sz="3000" b="1" dirty="0" err="1">
                <a:solidFill>
                  <a:srgbClr val="000000"/>
                </a:solidFill>
                <a:latin typeface="Verdana 3 Bold"/>
                <a:ea typeface="Verdana 3 Bold"/>
                <a:cs typeface="Verdana 3 Bold"/>
                <a:sym typeface="Verdana 3 Bold"/>
              </a:rPr>
              <a:t>olaga</a:t>
            </a:r>
            <a:r>
              <a:rPr lang="en-US" sz="3000" b="1" dirty="0">
                <a:solidFill>
                  <a:srgbClr val="000000"/>
                </a:solidFill>
                <a:latin typeface="Verdana 3 Bold"/>
                <a:ea typeface="Verdana 3 Bold"/>
                <a:cs typeface="Verdana 3 Bold"/>
                <a:sym typeface="Verdana 3 Bold"/>
              </a:rPr>
              <a:t> hot och </a:t>
            </a:r>
            <a:r>
              <a:rPr lang="en-US" sz="3000" b="1" dirty="0" err="1">
                <a:solidFill>
                  <a:srgbClr val="000000"/>
                </a:solidFill>
                <a:latin typeface="Verdana 3 Bold"/>
                <a:ea typeface="Verdana 3 Bold"/>
                <a:cs typeface="Verdana 3 Bold"/>
                <a:sym typeface="Verdana 3 Bold"/>
              </a:rPr>
              <a:t>bedrägeri</a:t>
            </a:r>
            <a:endParaRPr lang="en-US" sz="3000" b="1" dirty="0">
              <a:solidFill>
                <a:srgbClr val="000000"/>
              </a:solidFill>
              <a:latin typeface="Verdana 3 Bold"/>
              <a:ea typeface="Verdana 3 Bold"/>
              <a:cs typeface="Verdana 3 Bold"/>
              <a:sym typeface="Verdana 3 Bold"/>
            </a:endParaRPr>
          </a:p>
        </p:txBody>
      </p:sp>
      <p:sp>
        <p:nvSpPr>
          <p:cNvPr id="4" name="TextBox 4"/>
          <p:cNvSpPr txBox="1"/>
          <p:nvPr/>
        </p:nvSpPr>
        <p:spPr>
          <a:xfrm>
            <a:off x="6808904" y="5320292"/>
            <a:ext cx="3686076" cy="986155"/>
          </a:xfrm>
          <a:prstGeom prst="rect">
            <a:avLst/>
          </a:prstGeom>
        </p:spPr>
        <p:txBody>
          <a:bodyPr lIns="0" tIns="0" rIns="0" bIns="0" rtlCol="0" anchor="t">
            <a:spAutoFit/>
          </a:bodyPr>
          <a:lstStyle/>
          <a:p>
            <a:pPr algn="ctr">
              <a:lnSpc>
                <a:spcPts val="8119"/>
              </a:lnSpc>
            </a:pPr>
            <a:r>
              <a:rPr lang="en-US" sz="5799" b="1" dirty="0" err="1">
                <a:solidFill>
                  <a:srgbClr val="000000"/>
                </a:solidFill>
                <a:latin typeface="Verdana 3 Bold"/>
                <a:ea typeface="Verdana 3 Bold"/>
                <a:cs typeface="Verdana 3 Bold"/>
                <a:sym typeface="Verdana 3 Bold"/>
              </a:rPr>
              <a:t>Nätfiske</a:t>
            </a:r>
            <a:r>
              <a:rPr lang="en-US" sz="5799" b="1" dirty="0">
                <a:solidFill>
                  <a:srgbClr val="000000"/>
                </a:solidFill>
                <a:latin typeface="Verdana 3 Bold"/>
                <a:ea typeface="Verdana 3 Bold"/>
                <a:cs typeface="Verdana 3 Bold"/>
                <a:sym typeface="Verdana 3 Bold"/>
              </a:rPr>
              <a:t> </a:t>
            </a:r>
          </a:p>
        </p:txBody>
      </p:sp>
      <p:sp>
        <p:nvSpPr>
          <p:cNvPr id="5" name="TextBox 5"/>
          <p:cNvSpPr txBox="1"/>
          <p:nvPr/>
        </p:nvSpPr>
        <p:spPr>
          <a:xfrm>
            <a:off x="4251630" y="6916047"/>
            <a:ext cx="9430246" cy="622935"/>
          </a:xfrm>
          <a:prstGeom prst="rect">
            <a:avLst/>
          </a:prstGeom>
        </p:spPr>
        <p:txBody>
          <a:bodyPr lIns="0" tIns="0" rIns="0" bIns="0" rtlCol="0" anchor="t">
            <a:spAutoFit/>
          </a:bodyPr>
          <a:lstStyle/>
          <a:p>
            <a:pPr algn="ctr">
              <a:lnSpc>
                <a:spcPts val="5040"/>
              </a:lnSpc>
            </a:pPr>
            <a:r>
              <a:rPr lang="en-US" sz="3600" dirty="0">
                <a:solidFill>
                  <a:srgbClr val="000000"/>
                </a:solidFill>
                <a:latin typeface="Georgia"/>
                <a:ea typeface="Georgia"/>
                <a:cs typeface="Georgia"/>
                <a:sym typeface="Georgia"/>
              </a:rPr>
              <a:t>Det </a:t>
            </a:r>
            <a:r>
              <a:rPr lang="en-US" sz="3600" dirty="0" err="1">
                <a:solidFill>
                  <a:srgbClr val="000000"/>
                </a:solidFill>
                <a:latin typeface="Georgia"/>
                <a:ea typeface="Georgia"/>
                <a:cs typeface="Georgia"/>
                <a:sym typeface="Georgia"/>
              </a:rPr>
              <a:t>vill</a:t>
            </a:r>
            <a:r>
              <a:rPr lang="en-US" sz="3600" dirty="0">
                <a:solidFill>
                  <a:srgbClr val="000000"/>
                </a:solidFill>
                <a:latin typeface="Georgia"/>
                <a:ea typeface="Georgia"/>
                <a:cs typeface="Georgia"/>
                <a:sym typeface="Georgia"/>
              </a:rPr>
              <a:t> </a:t>
            </a:r>
            <a:r>
              <a:rPr lang="en-US" sz="3600" dirty="0" err="1">
                <a:solidFill>
                  <a:srgbClr val="000000"/>
                </a:solidFill>
                <a:latin typeface="Georgia"/>
                <a:ea typeface="Georgia"/>
                <a:cs typeface="Georgia"/>
                <a:sym typeface="Georgia"/>
              </a:rPr>
              <a:t>säga</a:t>
            </a:r>
            <a:r>
              <a:rPr lang="en-US" sz="3600" dirty="0">
                <a:solidFill>
                  <a:srgbClr val="000000"/>
                </a:solidFill>
                <a:latin typeface="Georgia"/>
                <a:ea typeface="Georgia"/>
                <a:cs typeface="Georgia"/>
                <a:sym typeface="Georgia"/>
              </a:rPr>
              <a:t> ”</a:t>
            </a:r>
            <a:r>
              <a:rPr lang="en-US" sz="3600" dirty="0" err="1">
                <a:solidFill>
                  <a:srgbClr val="000000"/>
                </a:solidFill>
                <a:latin typeface="Georgia"/>
                <a:ea typeface="Georgia"/>
                <a:cs typeface="Georgia"/>
                <a:sym typeface="Georgia"/>
              </a:rPr>
              <a:t>fiska</a:t>
            </a:r>
            <a:r>
              <a:rPr lang="en-US" sz="3600" dirty="0">
                <a:solidFill>
                  <a:srgbClr val="000000"/>
                </a:solidFill>
                <a:latin typeface="Georgia"/>
                <a:ea typeface="Georgia"/>
                <a:cs typeface="Georgia"/>
                <a:sym typeface="Georgia"/>
              </a:rPr>
              <a:t>” </a:t>
            </a:r>
            <a:r>
              <a:rPr lang="en-US" sz="3600" dirty="0" err="1">
                <a:solidFill>
                  <a:srgbClr val="000000"/>
                </a:solidFill>
                <a:latin typeface="Georgia"/>
                <a:ea typeface="Georgia"/>
                <a:cs typeface="Georgia"/>
                <a:sym typeface="Georgia"/>
              </a:rPr>
              <a:t>efter</a:t>
            </a:r>
            <a:r>
              <a:rPr lang="en-US" sz="3600" dirty="0">
                <a:solidFill>
                  <a:srgbClr val="000000"/>
                </a:solidFill>
                <a:latin typeface="Georgia"/>
                <a:ea typeface="Georgia"/>
                <a:cs typeface="Georgia"/>
                <a:sym typeface="Georgia"/>
              </a:rPr>
              <a:t> </a:t>
            </a:r>
            <a:r>
              <a:rPr lang="en-US" sz="3600" dirty="0" err="1">
                <a:solidFill>
                  <a:srgbClr val="000000"/>
                </a:solidFill>
                <a:latin typeface="Georgia"/>
                <a:ea typeface="Georgia"/>
                <a:cs typeface="Georgia"/>
                <a:sym typeface="Georgia"/>
              </a:rPr>
              <a:t>uppgifter</a:t>
            </a:r>
            <a:r>
              <a:rPr lang="en-US" sz="3600" dirty="0">
                <a:solidFill>
                  <a:srgbClr val="000000"/>
                </a:solidFill>
                <a:latin typeface="Georgia"/>
                <a:ea typeface="Georgia"/>
                <a:cs typeface="Georgia"/>
                <a:sym typeface="Georgia"/>
              </a:rPr>
              <a:t> med </a:t>
            </a:r>
            <a:r>
              <a:rPr lang="en-US" sz="3600" dirty="0" err="1">
                <a:solidFill>
                  <a:srgbClr val="000000"/>
                </a:solidFill>
                <a:latin typeface="Georgia"/>
                <a:ea typeface="Georgia"/>
                <a:cs typeface="Georgia"/>
                <a:sym typeface="Georgia"/>
              </a:rPr>
              <a:t>rösten</a:t>
            </a:r>
            <a:r>
              <a:rPr lang="en-US" sz="3600" dirty="0">
                <a:solidFill>
                  <a:srgbClr val="000000"/>
                </a:solidFill>
                <a:latin typeface="Georgia"/>
                <a:ea typeface="Georgia"/>
                <a:cs typeface="Georgia"/>
                <a:sym typeface="Georgi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EA6B3"/>
        </a:solidFill>
        <a:effectLst/>
      </p:bgPr>
    </p:bg>
    <p:spTree>
      <p:nvGrpSpPr>
        <p:cNvPr id="1" name=""/>
        <p:cNvGrpSpPr/>
        <p:nvPr/>
      </p:nvGrpSpPr>
      <p:grpSpPr>
        <a:xfrm>
          <a:off x="0" y="0"/>
          <a:ext cx="0" cy="0"/>
          <a:chOff x="0" y="0"/>
          <a:chExt cx="0" cy="0"/>
        </a:xfrm>
      </p:grpSpPr>
      <p:sp>
        <p:nvSpPr>
          <p:cNvPr id="2" name="TextBox 2"/>
          <p:cNvSpPr txBox="1"/>
          <p:nvPr/>
        </p:nvSpPr>
        <p:spPr>
          <a:xfrm>
            <a:off x="5105400" y="2113424"/>
            <a:ext cx="9249016" cy="986155"/>
          </a:xfrm>
          <a:prstGeom prst="rect">
            <a:avLst/>
          </a:prstGeom>
        </p:spPr>
        <p:txBody>
          <a:bodyPr lIns="0" tIns="0" rIns="0" bIns="0" rtlCol="0" anchor="t">
            <a:spAutoFit/>
          </a:bodyPr>
          <a:lstStyle/>
          <a:p>
            <a:pPr algn="ctr">
              <a:lnSpc>
                <a:spcPts val="8119"/>
              </a:lnSpc>
            </a:pPr>
            <a:r>
              <a:rPr lang="en-US" sz="5799" b="1" dirty="0" err="1">
                <a:solidFill>
                  <a:srgbClr val="000000"/>
                </a:solidFill>
                <a:latin typeface="Verdana 3 Bold"/>
                <a:ea typeface="Verdana 3 Bold"/>
                <a:cs typeface="Verdana 3 Bold"/>
                <a:sym typeface="Verdana 3 Bold"/>
              </a:rPr>
              <a:t>Bedrägeri</a:t>
            </a:r>
            <a:r>
              <a:rPr lang="en-US" sz="5799" b="1" dirty="0">
                <a:solidFill>
                  <a:srgbClr val="000000"/>
                </a:solidFill>
                <a:latin typeface="Verdana 3 Bold"/>
                <a:ea typeface="Verdana 3 Bold"/>
                <a:cs typeface="Verdana 3 Bold"/>
                <a:sym typeface="Verdana 3 Bold"/>
              </a:rPr>
              <a:t>- </a:t>
            </a:r>
            <a:r>
              <a:rPr lang="en-US" sz="5799" b="1" dirty="0" err="1">
                <a:solidFill>
                  <a:srgbClr val="000000"/>
                </a:solidFill>
                <a:latin typeface="Verdana 3 Bold"/>
                <a:ea typeface="Verdana 3 Bold"/>
                <a:cs typeface="Verdana 3 Bold"/>
                <a:sym typeface="Verdana 3 Bold"/>
              </a:rPr>
              <a:t>olika</a:t>
            </a:r>
            <a:r>
              <a:rPr lang="en-US" sz="5799" b="1" dirty="0">
                <a:solidFill>
                  <a:srgbClr val="000000"/>
                </a:solidFill>
                <a:latin typeface="Verdana 3 Bold"/>
                <a:ea typeface="Verdana 3 Bold"/>
                <a:cs typeface="Verdana 3 Bold"/>
                <a:sym typeface="Verdana 3 Bold"/>
              </a:rPr>
              <a:t> typer </a:t>
            </a:r>
          </a:p>
        </p:txBody>
      </p:sp>
      <p:sp>
        <p:nvSpPr>
          <p:cNvPr id="3" name="TextBox 3"/>
          <p:cNvSpPr txBox="1"/>
          <p:nvPr/>
        </p:nvSpPr>
        <p:spPr>
          <a:xfrm>
            <a:off x="6198318" y="3638970"/>
            <a:ext cx="7760317" cy="4557466"/>
          </a:xfrm>
          <a:prstGeom prst="rect">
            <a:avLst/>
          </a:prstGeom>
        </p:spPr>
        <p:txBody>
          <a:bodyPr lIns="0" tIns="0" rIns="0" bIns="0" rtlCol="0" anchor="t">
            <a:spAutoFit/>
          </a:bodyPr>
          <a:lstStyle/>
          <a:p>
            <a:pPr algn="l">
              <a:lnSpc>
                <a:spcPts val="4480"/>
              </a:lnSpc>
            </a:pPr>
            <a:r>
              <a:rPr lang="en-US" sz="3200" dirty="0" err="1">
                <a:solidFill>
                  <a:srgbClr val="000000"/>
                </a:solidFill>
                <a:latin typeface="Verdana 2"/>
                <a:ea typeface="Verdana 2"/>
                <a:cs typeface="Verdana 2"/>
                <a:sym typeface="Verdana 2"/>
              </a:rPr>
              <a:t>Telefonsamtal</a:t>
            </a:r>
            <a:r>
              <a:rPr lang="en-US" sz="3200" dirty="0">
                <a:solidFill>
                  <a:srgbClr val="000000"/>
                </a:solidFill>
                <a:latin typeface="Verdana 2"/>
                <a:ea typeface="Verdana 2"/>
                <a:cs typeface="Verdana 2"/>
                <a:sym typeface="Verdana 2"/>
              </a:rPr>
              <a:t>/ </a:t>
            </a:r>
            <a:r>
              <a:rPr lang="en-US" sz="3200" dirty="0" err="1">
                <a:solidFill>
                  <a:srgbClr val="000000"/>
                </a:solidFill>
                <a:latin typeface="Verdana 2"/>
                <a:ea typeface="Verdana 2"/>
                <a:cs typeface="Verdana 2"/>
                <a:sym typeface="Verdana 2"/>
              </a:rPr>
              <a:t>sms</a:t>
            </a:r>
            <a:endParaRPr lang="en-US" sz="3200" dirty="0">
              <a:solidFill>
                <a:srgbClr val="000000"/>
              </a:solidFill>
              <a:latin typeface="Verdana 2"/>
              <a:ea typeface="Verdana 2"/>
              <a:cs typeface="Verdana 2"/>
              <a:sym typeface="Verdana 2"/>
            </a:endParaRPr>
          </a:p>
          <a:p>
            <a:pPr>
              <a:lnSpc>
                <a:spcPts val="4480"/>
              </a:lnSpc>
            </a:pPr>
            <a:r>
              <a:rPr lang="en-US" sz="3200" dirty="0" err="1">
                <a:solidFill>
                  <a:srgbClr val="000000"/>
                </a:solidFill>
                <a:latin typeface="Verdana 2"/>
                <a:ea typeface="Verdana 2"/>
                <a:cs typeface="Verdana 2"/>
                <a:sym typeface="Verdana 2"/>
              </a:rPr>
              <a:t>Hembesök</a:t>
            </a:r>
            <a:endParaRPr lang="en-US" sz="3200" dirty="0">
              <a:solidFill>
                <a:srgbClr val="000000"/>
              </a:solidFill>
              <a:latin typeface="Verdana 2"/>
              <a:ea typeface="Verdana 2"/>
              <a:cs typeface="Verdana 2"/>
              <a:sym typeface="Verdana 2"/>
            </a:endParaRPr>
          </a:p>
          <a:p>
            <a:pPr algn="l">
              <a:lnSpc>
                <a:spcPts val="4480"/>
              </a:lnSpc>
            </a:pPr>
            <a:r>
              <a:rPr lang="en-US" sz="3200" dirty="0">
                <a:solidFill>
                  <a:srgbClr val="000000"/>
                </a:solidFill>
                <a:latin typeface="Verdana 2"/>
                <a:ea typeface="Verdana 2"/>
                <a:cs typeface="Verdana 2"/>
                <a:sym typeface="Verdana 2"/>
              </a:rPr>
              <a:t>Annons/ </a:t>
            </a:r>
            <a:r>
              <a:rPr lang="en-US" sz="3200" dirty="0" err="1">
                <a:solidFill>
                  <a:srgbClr val="000000"/>
                </a:solidFill>
                <a:latin typeface="Verdana 2"/>
                <a:ea typeface="Verdana 2"/>
                <a:cs typeface="Verdana 2"/>
                <a:sym typeface="Verdana 2"/>
              </a:rPr>
              <a:t>Nätbedrägeri</a:t>
            </a:r>
            <a:endParaRPr lang="en-US" sz="3200" dirty="0">
              <a:solidFill>
                <a:srgbClr val="000000"/>
              </a:solidFill>
              <a:latin typeface="Verdana 2"/>
              <a:ea typeface="Verdana 2"/>
              <a:cs typeface="Verdana 2"/>
              <a:sym typeface="Verdana 2"/>
            </a:endParaRPr>
          </a:p>
          <a:p>
            <a:pPr algn="l">
              <a:lnSpc>
                <a:spcPts val="4480"/>
              </a:lnSpc>
            </a:pPr>
            <a:r>
              <a:rPr lang="en-US" sz="3200" dirty="0">
                <a:solidFill>
                  <a:srgbClr val="000000"/>
                </a:solidFill>
                <a:latin typeface="Verdana 2"/>
                <a:ea typeface="Verdana 2"/>
                <a:cs typeface="Verdana 2"/>
                <a:sym typeface="Verdana 2"/>
              </a:rPr>
              <a:t>Romans</a:t>
            </a:r>
          </a:p>
          <a:p>
            <a:pPr algn="l">
              <a:lnSpc>
                <a:spcPts val="4480"/>
              </a:lnSpc>
            </a:pPr>
            <a:r>
              <a:rPr lang="en-US" sz="3200" dirty="0" err="1">
                <a:solidFill>
                  <a:srgbClr val="000000"/>
                </a:solidFill>
                <a:latin typeface="Verdana 2"/>
                <a:ea typeface="Verdana 2"/>
                <a:cs typeface="Verdana 2"/>
                <a:sym typeface="Verdana 2"/>
              </a:rPr>
              <a:t>Identitet</a:t>
            </a:r>
            <a:endParaRPr lang="en-US" sz="3200" dirty="0">
              <a:solidFill>
                <a:srgbClr val="000000"/>
              </a:solidFill>
              <a:latin typeface="Verdana 2"/>
              <a:ea typeface="Verdana 2"/>
              <a:cs typeface="Verdana 2"/>
              <a:sym typeface="Verdana 2"/>
            </a:endParaRPr>
          </a:p>
          <a:p>
            <a:pPr algn="l">
              <a:lnSpc>
                <a:spcPts val="4480"/>
              </a:lnSpc>
            </a:pPr>
            <a:r>
              <a:rPr lang="en-US" sz="3200" dirty="0" err="1">
                <a:solidFill>
                  <a:srgbClr val="000000"/>
                </a:solidFill>
                <a:latin typeface="Verdana 2"/>
                <a:ea typeface="Verdana 2"/>
                <a:cs typeface="Verdana 2"/>
                <a:sym typeface="Verdana 2"/>
              </a:rPr>
              <a:t>Investering</a:t>
            </a:r>
            <a:r>
              <a:rPr lang="en-US" sz="3200" dirty="0">
                <a:solidFill>
                  <a:srgbClr val="000000"/>
                </a:solidFill>
                <a:latin typeface="Verdana 2"/>
                <a:ea typeface="Verdana 2"/>
                <a:cs typeface="Verdana 2"/>
                <a:sym typeface="Verdana 2"/>
              </a:rPr>
              <a:t> </a:t>
            </a:r>
          </a:p>
          <a:p>
            <a:pPr>
              <a:lnSpc>
                <a:spcPts val="4480"/>
              </a:lnSpc>
            </a:pPr>
            <a:r>
              <a:rPr lang="en-US" sz="3200" dirty="0" err="1">
                <a:solidFill>
                  <a:srgbClr val="000000"/>
                </a:solidFill>
                <a:latin typeface="Verdana 2"/>
                <a:ea typeface="Verdana 2"/>
                <a:cs typeface="Verdana 2"/>
                <a:sym typeface="Verdana 2"/>
              </a:rPr>
              <a:t>Kortbedrägerier</a:t>
            </a:r>
            <a:endParaRPr lang="en-US" sz="3200" dirty="0">
              <a:solidFill>
                <a:srgbClr val="000000"/>
              </a:solidFill>
              <a:latin typeface="Verdana 2"/>
              <a:ea typeface="Verdana 2"/>
              <a:cs typeface="Verdana 2"/>
              <a:sym typeface="Verdana 2"/>
            </a:endParaRPr>
          </a:p>
          <a:p>
            <a:pPr algn="l">
              <a:lnSpc>
                <a:spcPts val="4480"/>
              </a:lnSpc>
            </a:pPr>
            <a:endParaRPr lang="en-US" sz="3200" dirty="0">
              <a:solidFill>
                <a:srgbClr val="000000"/>
              </a:solidFill>
              <a:latin typeface="Verdana 2"/>
              <a:ea typeface="Verdana 2"/>
              <a:cs typeface="Verdana 2"/>
              <a:sym typeface="Verdana 2"/>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6136</TotalTime>
  <Words>1792</Words>
  <Application>Microsoft Office PowerPoint</Application>
  <PresentationFormat>Anpassad</PresentationFormat>
  <Paragraphs>280</Paragraphs>
  <Slides>25</Slides>
  <Notes>19</Notes>
  <HiddenSlides>0</HiddenSlides>
  <MMClips>0</MMClips>
  <ScaleCrop>false</ScaleCrop>
  <HeadingPairs>
    <vt:vector size="6" baseType="variant">
      <vt:variant>
        <vt:lpstr>Använt teckensnitt</vt:lpstr>
      </vt:variant>
      <vt:variant>
        <vt:i4>11</vt:i4>
      </vt:variant>
      <vt:variant>
        <vt:lpstr>Tema</vt:lpstr>
      </vt:variant>
      <vt:variant>
        <vt:i4>1</vt:i4>
      </vt:variant>
      <vt:variant>
        <vt:lpstr>Bildrubriker</vt:lpstr>
      </vt:variant>
      <vt:variant>
        <vt:i4>25</vt:i4>
      </vt:variant>
    </vt:vector>
  </HeadingPairs>
  <TitlesOfParts>
    <vt:vector size="37" baseType="lpstr">
      <vt:lpstr>Verdana 2</vt:lpstr>
      <vt:lpstr>Playfair Display Bold</vt:lpstr>
      <vt:lpstr>Arial</vt:lpstr>
      <vt:lpstr>Verdana 3</vt:lpstr>
      <vt:lpstr>Verdana Pro</vt:lpstr>
      <vt:lpstr>Georgia</vt:lpstr>
      <vt:lpstr>Verdana 3 Bold</vt:lpstr>
      <vt:lpstr>Calibri</vt:lpstr>
      <vt:lpstr>Verdana</vt:lpstr>
      <vt:lpstr>Arial Bold</vt:lpstr>
      <vt:lpstr>Verdana 1</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Bedrägerier Salem Seniornet</dc:title>
  <dc:creator>Fanny Hansen</dc:creator>
  <cp:lastModifiedBy>Fanny Hansen</cp:lastModifiedBy>
  <cp:revision>4</cp:revision>
  <dcterms:created xsi:type="dcterms:W3CDTF">2006-08-16T00:00:00Z</dcterms:created>
  <dcterms:modified xsi:type="dcterms:W3CDTF">2026-02-17T13:23:20Z</dcterms:modified>
  <dc:identifier>DAG-eNMSCMI</dc:identifier>
</cp:coreProperties>
</file>